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</p:sldMasterIdLst>
  <p:notesMasterIdLst>
    <p:notesMasterId r:id="rId20"/>
  </p:notesMasterIdLst>
  <p:sldIdLst>
    <p:sldId id="256" r:id="rId2"/>
    <p:sldId id="257" r:id="rId3"/>
    <p:sldId id="259" r:id="rId4"/>
    <p:sldId id="260" r:id="rId5"/>
    <p:sldId id="261" r:id="rId6"/>
    <p:sldId id="262" r:id="rId7"/>
    <p:sldId id="264" r:id="rId8"/>
    <p:sldId id="263" r:id="rId9"/>
    <p:sldId id="265" r:id="rId10"/>
    <p:sldId id="266" r:id="rId11"/>
    <p:sldId id="267" r:id="rId12"/>
    <p:sldId id="268" r:id="rId13"/>
    <p:sldId id="274" r:id="rId14"/>
    <p:sldId id="275" r:id="rId15"/>
    <p:sldId id="269" r:id="rId16"/>
    <p:sldId id="270" r:id="rId17"/>
    <p:sldId id="272" r:id="rId18"/>
    <p:sldId id="27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87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F29EB5D-15F1-4453-84A2-5E454CA152AF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E7B6511A-6F01-4D10-B2F8-C2073CDD8F4E}">
      <dgm:prSet phldrT="[Text]"/>
      <dgm:spPr>
        <a:solidFill>
          <a:schemeClr val="accent6">
            <a:lumMod val="40000"/>
            <a:lumOff val="60000"/>
          </a:schemeClr>
        </a:solidFill>
        <a:ln w="38100">
          <a:solidFill>
            <a:schemeClr val="tx1"/>
          </a:solidFill>
        </a:ln>
      </dgm:spPr>
      <dgm:t>
        <a:bodyPr/>
        <a:lstStyle/>
        <a:p>
          <a:pPr algn="ctr"/>
          <a:r>
            <a:rPr lang="en-US" dirty="0">
              <a:solidFill>
                <a:schemeClr val="tx1"/>
              </a:solidFill>
            </a:rPr>
            <a:t>Description</a:t>
          </a:r>
          <a:br>
            <a:rPr lang="en-US" dirty="0">
              <a:solidFill>
                <a:schemeClr val="tx1"/>
              </a:solidFill>
            </a:rPr>
          </a:br>
          <a:r>
            <a:rPr lang="en-US" dirty="0">
              <a:solidFill>
                <a:schemeClr val="tx1"/>
              </a:solidFill>
            </a:rPr>
            <a:t>Timeline</a:t>
          </a:r>
          <a:br>
            <a:rPr lang="en-US" dirty="0">
              <a:solidFill>
                <a:schemeClr val="tx1"/>
              </a:solidFill>
            </a:rPr>
          </a:br>
          <a:r>
            <a:rPr lang="en-US" dirty="0">
              <a:solidFill>
                <a:schemeClr val="tx1"/>
              </a:solidFill>
            </a:rPr>
            <a:t>Recap</a:t>
          </a:r>
        </a:p>
      </dgm:t>
    </dgm:pt>
    <dgm:pt modelId="{CB3467FB-1624-4BF5-818E-A341111356C4}" type="parTrans" cxnId="{38B33718-01D1-44AC-93D7-986F17A94327}">
      <dgm:prSet/>
      <dgm:spPr/>
      <dgm:t>
        <a:bodyPr/>
        <a:lstStyle/>
        <a:p>
          <a:endParaRPr lang="en-US"/>
        </a:p>
      </dgm:t>
    </dgm:pt>
    <dgm:pt modelId="{1266846E-1E59-4BFA-9826-E456A32AF156}" type="sibTrans" cxnId="{38B33718-01D1-44AC-93D7-986F17A94327}">
      <dgm:prSet/>
      <dgm:spPr>
        <a:solidFill>
          <a:schemeClr val="bg1">
            <a:lumMod val="65000"/>
          </a:schemeClr>
        </a:solidFill>
        <a:ln w="38100"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102B2A51-3FCB-420D-97AE-C9F44E3938BD}">
      <dgm:prSet phldrT="[Text]"/>
      <dgm:spPr>
        <a:solidFill>
          <a:schemeClr val="accent6">
            <a:lumMod val="40000"/>
            <a:lumOff val="60000"/>
          </a:schemeClr>
        </a:solidFill>
        <a:ln w="38100">
          <a:solidFill>
            <a:schemeClr val="tx1"/>
          </a:solidFill>
        </a:ln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Learning</a:t>
          </a:r>
          <a:r>
            <a:rPr lang="en-US" dirty="0"/>
            <a:t> </a:t>
          </a:r>
          <a:r>
            <a:rPr lang="en-US" dirty="0">
              <a:solidFill>
                <a:schemeClr val="tx1"/>
              </a:solidFill>
            </a:rPr>
            <a:t>Objectives</a:t>
          </a:r>
        </a:p>
      </dgm:t>
    </dgm:pt>
    <dgm:pt modelId="{DC1DA37E-D69B-4E52-A36C-9CB7B32E0E88}" type="parTrans" cxnId="{005FBA01-725B-429F-BC5B-04BF39221E74}">
      <dgm:prSet/>
      <dgm:spPr/>
      <dgm:t>
        <a:bodyPr/>
        <a:lstStyle/>
        <a:p>
          <a:endParaRPr lang="en-US"/>
        </a:p>
      </dgm:t>
    </dgm:pt>
    <dgm:pt modelId="{32BD2D88-92A3-4368-996E-4891695AB304}" type="sibTrans" cxnId="{005FBA01-725B-429F-BC5B-04BF39221E74}">
      <dgm:prSet/>
      <dgm:spPr>
        <a:solidFill>
          <a:schemeClr val="bg1">
            <a:lumMod val="65000"/>
          </a:schemeClr>
        </a:solidFill>
        <a:ln w="38100"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EA2612D9-D56C-498E-B721-6625235B1301}">
      <dgm:prSet phldrT="[Text]"/>
      <dgm:spPr>
        <a:solidFill>
          <a:schemeClr val="accent6">
            <a:lumMod val="40000"/>
            <a:lumOff val="60000"/>
          </a:schemeClr>
        </a:solidFill>
        <a:ln w="38100">
          <a:solidFill>
            <a:schemeClr val="tx1"/>
          </a:solidFill>
        </a:ln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Performance parameters</a:t>
          </a:r>
        </a:p>
      </dgm:t>
    </dgm:pt>
    <dgm:pt modelId="{F2BBBB38-9A63-480F-B8BC-A0ED0F35BDA2}" type="parTrans" cxnId="{CD3DF22F-FBC2-4DB4-9B9C-00CC1340275B}">
      <dgm:prSet/>
      <dgm:spPr/>
      <dgm:t>
        <a:bodyPr/>
        <a:lstStyle/>
        <a:p>
          <a:endParaRPr lang="en-US"/>
        </a:p>
      </dgm:t>
    </dgm:pt>
    <dgm:pt modelId="{F352EFD5-CC93-4384-A032-1EDC2CF801C6}" type="sibTrans" cxnId="{CD3DF22F-FBC2-4DB4-9B9C-00CC1340275B}">
      <dgm:prSet/>
      <dgm:spPr>
        <a:solidFill>
          <a:schemeClr val="bg1">
            <a:lumMod val="65000"/>
          </a:schemeClr>
        </a:solidFill>
        <a:ln w="38100"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01AC5364-1774-4FF6-8F03-B10355243F9A}">
      <dgm:prSet/>
      <dgm:spPr>
        <a:solidFill>
          <a:schemeClr val="accent6">
            <a:lumMod val="40000"/>
            <a:lumOff val="60000"/>
          </a:schemeClr>
        </a:solidFill>
        <a:ln w="38100">
          <a:solidFill>
            <a:schemeClr val="tx1"/>
          </a:solidFill>
        </a:ln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PID control design</a:t>
          </a:r>
        </a:p>
      </dgm:t>
    </dgm:pt>
    <dgm:pt modelId="{EFE50AF3-8AA8-4E33-B75F-60289B356B49}" type="parTrans" cxnId="{5ACAA534-C092-46B1-BB48-26FDDCF21293}">
      <dgm:prSet/>
      <dgm:spPr/>
      <dgm:t>
        <a:bodyPr/>
        <a:lstStyle/>
        <a:p>
          <a:endParaRPr lang="en-US"/>
        </a:p>
      </dgm:t>
    </dgm:pt>
    <dgm:pt modelId="{81E57260-5EA0-4B46-B659-1860BB39AAAF}" type="sibTrans" cxnId="{5ACAA534-C092-46B1-BB48-26FDDCF21293}">
      <dgm:prSet/>
      <dgm:spPr>
        <a:solidFill>
          <a:schemeClr val="bg1">
            <a:lumMod val="65000"/>
          </a:schemeClr>
        </a:solidFill>
        <a:ln w="38100"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CD75B24B-F9B2-4510-82BF-3BE7C94C0622}">
      <dgm:prSet/>
      <dgm:spPr>
        <a:solidFill>
          <a:schemeClr val="accent6">
            <a:lumMod val="40000"/>
            <a:lumOff val="60000"/>
          </a:schemeClr>
        </a:solidFill>
        <a:ln w="38100">
          <a:solidFill>
            <a:schemeClr val="tx1"/>
          </a:solidFill>
        </a:ln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PID playground</a:t>
          </a:r>
        </a:p>
      </dgm:t>
    </dgm:pt>
    <dgm:pt modelId="{E11FF0B0-1CFC-4163-8F26-6A2780967CCA}" type="parTrans" cxnId="{6EEA5F2C-2B39-4359-B635-E0BC842345C1}">
      <dgm:prSet/>
      <dgm:spPr/>
      <dgm:t>
        <a:bodyPr/>
        <a:lstStyle/>
        <a:p>
          <a:endParaRPr lang="en-US"/>
        </a:p>
      </dgm:t>
    </dgm:pt>
    <dgm:pt modelId="{99AE31AC-8871-48F2-BA49-82A7B706242C}" type="sibTrans" cxnId="{6EEA5F2C-2B39-4359-B635-E0BC842345C1}">
      <dgm:prSet/>
      <dgm:spPr/>
      <dgm:t>
        <a:bodyPr/>
        <a:lstStyle/>
        <a:p>
          <a:endParaRPr lang="en-US"/>
        </a:p>
      </dgm:t>
    </dgm:pt>
    <dgm:pt modelId="{D73AF6BA-4A83-4BF0-90AC-C1B5720564D5}" type="pres">
      <dgm:prSet presAssocID="{4F29EB5D-15F1-4453-84A2-5E454CA152AF}" presName="Name0" presStyleCnt="0">
        <dgm:presLayoutVars>
          <dgm:dir/>
          <dgm:resizeHandles val="exact"/>
        </dgm:presLayoutVars>
      </dgm:prSet>
      <dgm:spPr/>
    </dgm:pt>
    <dgm:pt modelId="{D96F8AC6-72F4-410F-A1FD-9B1D49D057F4}" type="pres">
      <dgm:prSet presAssocID="{E7B6511A-6F01-4D10-B2F8-C2073CDD8F4E}" presName="node" presStyleLbl="node1" presStyleIdx="0" presStyleCnt="5">
        <dgm:presLayoutVars>
          <dgm:bulletEnabled val="1"/>
        </dgm:presLayoutVars>
      </dgm:prSet>
      <dgm:spPr/>
    </dgm:pt>
    <dgm:pt modelId="{5E125530-5B41-4999-A3B8-3D75BA878593}" type="pres">
      <dgm:prSet presAssocID="{1266846E-1E59-4BFA-9826-E456A32AF156}" presName="sibTrans" presStyleLbl="sibTrans2D1" presStyleIdx="0" presStyleCnt="4"/>
      <dgm:spPr/>
    </dgm:pt>
    <dgm:pt modelId="{3F4A2B50-FF00-47A7-A72D-B24AA568EB9B}" type="pres">
      <dgm:prSet presAssocID="{1266846E-1E59-4BFA-9826-E456A32AF156}" presName="connectorText" presStyleLbl="sibTrans2D1" presStyleIdx="0" presStyleCnt="4"/>
      <dgm:spPr/>
    </dgm:pt>
    <dgm:pt modelId="{8CD3287F-EBC7-4F6C-9E72-0B4925FC454C}" type="pres">
      <dgm:prSet presAssocID="{102B2A51-3FCB-420D-97AE-C9F44E3938BD}" presName="node" presStyleLbl="node1" presStyleIdx="1" presStyleCnt="5">
        <dgm:presLayoutVars>
          <dgm:bulletEnabled val="1"/>
        </dgm:presLayoutVars>
      </dgm:prSet>
      <dgm:spPr/>
    </dgm:pt>
    <dgm:pt modelId="{3D9372AF-D3E5-44F9-9319-44FA7FAF767B}" type="pres">
      <dgm:prSet presAssocID="{32BD2D88-92A3-4368-996E-4891695AB304}" presName="sibTrans" presStyleLbl="sibTrans2D1" presStyleIdx="1" presStyleCnt="4"/>
      <dgm:spPr/>
    </dgm:pt>
    <dgm:pt modelId="{1D0BCE3C-9EAA-41CE-8174-4B100034D975}" type="pres">
      <dgm:prSet presAssocID="{32BD2D88-92A3-4368-996E-4891695AB304}" presName="connectorText" presStyleLbl="sibTrans2D1" presStyleIdx="1" presStyleCnt="4"/>
      <dgm:spPr/>
    </dgm:pt>
    <dgm:pt modelId="{F63487A9-997A-43BE-9B13-E8D4608AF875}" type="pres">
      <dgm:prSet presAssocID="{EA2612D9-D56C-498E-B721-6625235B1301}" presName="node" presStyleLbl="node1" presStyleIdx="2" presStyleCnt="5">
        <dgm:presLayoutVars>
          <dgm:bulletEnabled val="1"/>
        </dgm:presLayoutVars>
      </dgm:prSet>
      <dgm:spPr/>
    </dgm:pt>
    <dgm:pt modelId="{32A15876-9E86-4FAB-B124-CE6280459FDA}" type="pres">
      <dgm:prSet presAssocID="{F352EFD5-CC93-4384-A032-1EDC2CF801C6}" presName="sibTrans" presStyleLbl="sibTrans2D1" presStyleIdx="2" presStyleCnt="4"/>
      <dgm:spPr/>
    </dgm:pt>
    <dgm:pt modelId="{DF438BF7-303A-4931-9703-982828921B84}" type="pres">
      <dgm:prSet presAssocID="{F352EFD5-CC93-4384-A032-1EDC2CF801C6}" presName="connectorText" presStyleLbl="sibTrans2D1" presStyleIdx="2" presStyleCnt="4"/>
      <dgm:spPr/>
    </dgm:pt>
    <dgm:pt modelId="{3549CEED-7376-4928-B02D-11D05AAD1C4D}" type="pres">
      <dgm:prSet presAssocID="{01AC5364-1774-4FF6-8F03-B10355243F9A}" presName="node" presStyleLbl="node1" presStyleIdx="3" presStyleCnt="5">
        <dgm:presLayoutVars>
          <dgm:bulletEnabled val="1"/>
        </dgm:presLayoutVars>
      </dgm:prSet>
      <dgm:spPr/>
    </dgm:pt>
    <dgm:pt modelId="{E103CEB3-48A5-4785-8FF3-9D813EA3FDBC}" type="pres">
      <dgm:prSet presAssocID="{81E57260-5EA0-4B46-B659-1860BB39AAAF}" presName="sibTrans" presStyleLbl="sibTrans2D1" presStyleIdx="3" presStyleCnt="4"/>
      <dgm:spPr/>
    </dgm:pt>
    <dgm:pt modelId="{34C514EB-F2D7-4013-A504-0EA221457AA9}" type="pres">
      <dgm:prSet presAssocID="{81E57260-5EA0-4B46-B659-1860BB39AAAF}" presName="connectorText" presStyleLbl="sibTrans2D1" presStyleIdx="3" presStyleCnt="4"/>
      <dgm:spPr/>
    </dgm:pt>
    <dgm:pt modelId="{036CA8E3-2DF8-454F-890F-AE3D6FE0EC35}" type="pres">
      <dgm:prSet presAssocID="{CD75B24B-F9B2-4510-82BF-3BE7C94C0622}" presName="node" presStyleLbl="node1" presStyleIdx="4" presStyleCnt="5">
        <dgm:presLayoutVars>
          <dgm:bulletEnabled val="1"/>
        </dgm:presLayoutVars>
      </dgm:prSet>
      <dgm:spPr/>
    </dgm:pt>
  </dgm:ptLst>
  <dgm:cxnLst>
    <dgm:cxn modelId="{F7142800-61A7-4B05-AA5F-2865E4ABD6AE}" type="presOf" srcId="{102B2A51-3FCB-420D-97AE-C9F44E3938BD}" destId="{8CD3287F-EBC7-4F6C-9E72-0B4925FC454C}" srcOrd="0" destOrd="0" presId="urn:microsoft.com/office/officeart/2005/8/layout/process1"/>
    <dgm:cxn modelId="{005FBA01-725B-429F-BC5B-04BF39221E74}" srcId="{4F29EB5D-15F1-4453-84A2-5E454CA152AF}" destId="{102B2A51-3FCB-420D-97AE-C9F44E3938BD}" srcOrd="1" destOrd="0" parTransId="{DC1DA37E-D69B-4E52-A36C-9CB7B32E0E88}" sibTransId="{32BD2D88-92A3-4368-996E-4891695AB304}"/>
    <dgm:cxn modelId="{656D9E12-517D-48D2-806F-CEA583ED9948}" type="presOf" srcId="{4F29EB5D-15F1-4453-84A2-5E454CA152AF}" destId="{D73AF6BA-4A83-4BF0-90AC-C1B5720564D5}" srcOrd="0" destOrd="0" presId="urn:microsoft.com/office/officeart/2005/8/layout/process1"/>
    <dgm:cxn modelId="{38B33718-01D1-44AC-93D7-986F17A94327}" srcId="{4F29EB5D-15F1-4453-84A2-5E454CA152AF}" destId="{E7B6511A-6F01-4D10-B2F8-C2073CDD8F4E}" srcOrd="0" destOrd="0" parTransId="{CB3467FB-1624-4BF5-818E-A341111356C4}" sibTransId="{1266846E-1E59-4BFA-9826-E456A32AF156}"/>
    <dgm:cxn modelId="{6EEA5F2C-2B39-4359-B635-E0BC842345C1}" srcId="{4F29EB5D-15F1-4453-84A2-5E454CA152AF}" destId="{CD75B24B-F9B2-4510-82BF-3BE7C94C0622}" srcOrd="4" destOrd="0" parTransId="{E11FF0B0-1CFC-4163-8F26-6A2780967CCA}" sibTransId="{99AE31AC-8871-48F2-BA49-82A7B706242C}"/>
    <dgm:cxn modelId="{CD3DF22F-FBC2-4DB4-9B9C-00CC1340275B}" srcId="{4F29EB5D-15F1-4453-84A2-5E454CA152AF}" destId="{EA2612D9-D56C-498E-B721-6625235B1301}" srcOrd="2" destOrd="0" parTransId="{F2BBBB38-9A63-480F-B8BC-A0ED0F35BDA2}" sibTransId="{F352EFD5-CC93-4384-A032-1EDC2CF801C6}"/>
    <dgm:cxn modelId="{5ACAA534-C092-46B1-BB48-26FDDCF21293}" srcId="{4F29EB5D-15F1-4453-84A2-5E454CA152AF}" destId="{01AC5364-1774-4FF6-8F03-B10355243F9A}" srcOrd="3" destOrd="0" parTransId="{EFE50AF3-8AA8-4E33-B75F-60289B356B49}" sibTransId="{81E57260-5EA0-4B46-B659-1860BB39AAAF}"/>
    <dgm:cxn modelId="{BD857138-98D0-44CA-BAA4-F0E2A3939420}" type="presOf" srcId="{EA2612D9-D56C-498E-B721-6625235B1301}" destId="{F63487A9-997A-43BE-9B13-E8D4608AF875}" srcOrd="0" destOrd="0" presId="urn:microsoft.com/office/officeart/2005/8/layout/process1"/>
    <dgm:cxn modelId="{7CB2A36B-5846-4AB8-A8C4-153A74C2F639}" type="presOf" srcId="{32BD2D88-92A3-4368-996E-4891695AB304}" destId="{1D0BCE3C-9EAA-41CE-8174-4B100034D975}" srcOrd="1" destOrd="0" presId="urn:microsoft.com/office/officeart/2005/8/layout/process1"/>
    <dgm:cxn modelId="{DEDDB14C-0062-453A-A76F-B3E7273B912C}" type="presOf" srcId="{01AC5364-1774-4FF6-8F03-B10355243F9A}" destId="{3549CEED-7376-4928-B02D-11D05AAD1C4D}" srcOrd="0" destOrd="0" presId="urn:microsoft.com/office/officeart/2005/8/layout/process1"/>
    <dgm:cxn modelId="{4F7BAD74-E168-4D60-AFE5-EC867D2C42B7}" type="presOf" srcId="{E7B6511A-6F01-4D10-B2F8-C2073CDD8F4E}" destId="{D96F8AC6-72F4-410F-A1FD-9B1D49D057F4}" srcOrd="0" destOrd="0" presId="urn:microsoft.com/office/officeart/2005/8/layout/process1"/>
    <dgm:cxn modelId="{119F7D59-21CF-4D97-8770-64F804FFFF9A}" type="presOf" srcId="{CD75B24B-F9B2-4510-82BF-3BE7C94C0622}" destId="{036CA8E3-2DF8-454F-890F-AE3D6FE0EC35}" srcOrd="0" destOrd="0" presId="urn:microsoft.com/office/officeart/2005/8/layout/process1"/>
    <dgm:cxn modelId="{53140C85-B5B6-445A-B248-09F5879F145F}" type="presOf" srcId="{81E57260-5EA0-4B46-B659-1860BB39AAAF}" destId="{E103CEB3-48A5-4785-8FF3-9D813EA3FDBC}" srcOrd="0" destOrd="0" presId="urn:microsoft.com/office/officeart/2005/8/layout/process1"/>
    <dgm:cxn modelId="{365D2196-CAF0-44F1-B89E-A1D3B0AD5722}" type="presOf" srcId="{1266846E-1E59-4BFA-9826-E456A32AF156}" destId="{5E125530-5B41-4999-A3B8-3D75BA878593}" srcOrd="0" destOrd="0" presId="urn:microsoft.com/office/officeart/2005/8/layout/process1"/>
    <dgm:cxn modelId="{97D58D98-BD63-43A3-A254-46378BE5FFD6}" type="presOf" srcId="{81E57260-5EA0-4B46-B659-1860BB39AAAF}" destId="{34C514EB-F2D7-4013-A504-0EA221457AA9}" srcOrd="1" destOrd="0" presId="urn:microsoft.com/office/officeart/2005/8/layout/process1"/>
    <dgm:cxn modelId="{2324689B-AF87-409C-870E-EACD05704335}" type="presOf" srcId="{32BD2D88-92A3-4368-996E-4891695AB304}" destId="{3D9372AF-D3E5-44F9-9319-44FA7FAF767B}" srcOrd="0" destOrd="0" presId="urn:microsoft.com/office/officeart/2005/8/layout/process1"/>
    <dgm:cxn modelId="{1708A7CB-861B-4D69-A4E2-A8426B771893}" type="presOf" srcId="{1266846E-1E59-4BFA-9826-E456A32AF156}" destId="{3F4A2B50-FF00-47A7-A72D-B24AA568EB9B}" srcOrd="1" destOrd="0" presId="urn:microsoft.com/office/officeart/2005/8/layout/process1"/>
    <dgm:cxn modelId="{B19A09CE-5660-4C2C-AEE0-545C738A4CE1}" type="presOf" srcId="{F352EFD5-CC93-4384-A032-1EDC2CF801C6}" destId="{32A15876-9E86-4FAB-B124-CE6280459FDA}" srcOrd="0" destOrd="0" presId="urn:microsoft.com/office/officeart/2005/8/layout/process1"/>
    <dgm:cxn modelId="{083BEDDF-FC39-491C-9279-C2292CD44A8C}" type="presOf" srcId="{F352EFD5-CC93-4384-A032-1EDC2CF801C6}" destId="{DF438BF7-303A-4931-9703-982828921B84}" srcOrd="1" destOrd="0" presId="urn:microsoft.com/office/officeart/2005/8/layout/process1"/>
    <dgm:cxn modelId="{0A544CF1-635D-4CBB-95C5-A655C334AB20}" type="presParOf" srcId="{D73AF6BA-4A83-4BF0-90AC-C1B5720564D5}" destId="{D96F8AC6-72F4-410F-A1FD-9B1D49D057F4}" srcOrd="0" destOrd="0" presId="urn:microsoft.com/office/officeart/2005/8/layout/process1"/>
    <dgm:cxn modelId="{6DC822AC-4440-42E7-AC1E-092141A03A9D}" type="presParOf" srcId="{D73AF6BA-4A83-4BF0-90AC-C1B5720564D5}" destId="{5E125530-5B41-4999-A3B8-3D75BA878593}" srcOrd="1" destOrd="0" presId="urn:microsoft.com/office/officeart/2005/8/layout/process1"/>
    <dgm:cxn modelId="{F981E7D3-1546-4337-ACF8-2C167376C449}" type="presParOf" srcId="{5E125530-5B41-4999-A3B8-3D75BA878593}" destId="{3F4A2B50-FF00-47A7-A72D-B24AA568EB9B}" srcOrd="0" destOrd="0" presId="urn:microsoft.com/office/officeart/2005/8/layout/process1"/>
    <dgm:cxn modelId="{7AA53C89-6AC2-4551-87C0-B8722728B703}" type="presParOf" srcId="{D73AF6BA-4A83-4BF0-90AC-C1B5720564D5}" destId="{8CD3287F-EBC7-4F6C-9E72-0B4925FC454C}" srcOrd="2" destOrd="0" presId="urn:microsoft.com/office/officeart/2005/8/layout/process1"/>
    <dgm:cxn modelId="{2AC450D0-02A9-4C7B-ABFC-32C63A17359D}" type="presParOf" srcId="{D73AF6BA-4A83-4BF0-90AC-C1B5720564D5}" destId="{3D9372AF-D3E5-44F9-9319-44FA7FAF767B}" srcOrd="3" destOrd="0" presId="urn:microsoft.com/office/officeart/2005/8/layout/process1"/>
    <dgm:cxn modelId="{C20AA22E-ECD8-4F72-AD17-471CA5A29318}" type="presParOf" srcId="{3D9372AF-D3E5-44F9-9319-44FA7FAF767B}" destId="{1D0BCE3C-9EAA-41CE-8174-4B100034D975}" srcOrd="0" destOrd="0" presId="urn:microsoft.com/office/officeart/2005/8/layout/process1"/>
    <dgm:cxn modelId="{7F0657DD-2516-4344-A81F-E208F85F10D9}" type="presParOf" srcId="{D73AF6BA-4A83-4BF0-90AC-C1B5720564D5}" destId="{F63487A9-997A-43BE-9B13-E8D4608AF875}" srcOrd="4" destOrd="0" presId="urn:microsoft.com/office/officeart/2005/8/layout/process1"/>
    <dgm:cxn modelId="{E18FB107-D2FB-43B4-85B9-A632DA543198}" type="presParOf" srcId="{D73AF6BA-4A83-4BF0-90AC-C1B5720564D5}" destId="{32A15876-9E86-4FAB-B124-CE6280459FDA}" srcOrd="5" destOrd="0" presId="urn:microsoft.com/office/officeart/2005/8/layout/process1"/>
    <dgm:cxn modelId="{3D6026F0-9213-4B5F-90AD-CC0E6CCCEBD4}" type="presParOf" srcId="{32A15876-9E86-4FAB-B124-CE6280459FDA}" destId="{DF438BF7-303A-4931-9703-982828921B84}" srcOrd="0" destOrd="0" presId="urn:microsoft.com/office/officeart/2005/8/layout/process1"/>
    <dgm:cxn modelId="{2B317E14-F414-4FBF-BF8A-21F4E2928F1F}" type="presParOf" srcId="{D73AF6BA-4A83-4BF0-90AC-C1B5720564D5}" destId="{3549CEED-7376-4928-B02D-11D05AAD1C4D}" srcOrd="6" destOrd="0" presId="urn:microsoft.com/office/officeart/2005/8/layout/process1"/>
    <dgm:cxn modelId="{62150BE6-2F4C-4069-908D-0F68931910E5}" type="presParOf" srcId="{D73AF6BA-4A83-4BF0-90AC-C1B5720564D5}" destId="{E103CEB3-48A5-4785-8FF3-9D813EA3FDBC}" srcOrd="7" destOrd="0" presId="urn:microsoft.com/office/officeart/2005/8/layout/process1"/>
    <dgm:cxn modelId="{24B2EDBF-FB6E-4E38-83AE-EF425DD88274}" type="presParOf" srcId="{E103CEB3-48A5-4785-8FF3-9D813EA3FDBC}" destId="{34C514EB-F2D7-4013-A504-0EA221457AA9}" srcOrd="0" destOrd="0" presId="urn:microsoft.com/office/officeart/2005/8/layout/process1"/>
    <dgm:cxn modelId="{35337E36-D6C0-4D30-BD66-651B2F079F3C}" type="presParOf" srcId="{D73AF6BA-4A83-4BF0-90AC-C1B5720564D5}" destId="{036CA8E3-2DF8-454F-890F-AE3D6FE0EC35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580920D-EC8F-4038-B5AD-06A11BD44684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814E4E2-8C8D-4EC3-8500-86D4A1F2BE10}">
      <dgm:prSet/>
      <dgm:spPr>
        <a:solidFill>
          <a:schemeClr val="tx2">
            <a:lumMod val="50000"/>
            <a:lumOff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dirty="0"/>
            <a:t>Week 1: Modeling dynamical systems</a:t>
          </a:r>
        </a:p>
      </dgm:t>
    </dgm:pt>
    <dgm:pt modelId="{E334A617-4193-4192-A6ED-2AC3AFE566AA}" type="parTrans" cxnId="{5B63626E-4BE4-4BB1-8BB9-D1EBF82C62CC}">
      <dgm:prSet/>
      <dgm:spPr/>
      <dgm:t>
        <a:bodyPr/>
        <a:lstStyle/>
        <a:p>
          <a:endParaRPr lang="en-US"/>
        </a:p>
      </dgm:t>
    </dgm:pt>
    <dgm:pt modelId="{95BAF8F5-01AC-45D5-A393-665B9B0003D6}" type="sibTrans" cxnId="{5B63626E-4BE4-4BB1-8BB9-D1EBF82C62CC}">
      <dgm:prSet/>
      <dgm:spPr>
        <a:ln w="38100"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DC4FEEDA-94BB-4AA4-9F1D-56583809A9E1}">
      <dgm:prSet/>
      <dgm:spPr>
        <a:solidFill>
          <a:schemeClr val="tx2">
            <a:lumMod val="50000"/>
            <a:lumOff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dirty="0"/>
            <a:t>Week 2: </a:t>
          </a:r>
          <a:br>
            <a:rPr lang="en-US" dirty="0"/>
          </a:br>
          <a:r>
            <a:rPr lang="en-US" dirty="0"/>
            <a:t>Laplace Transforms</a:t>
          </a:r>
        </a:p>
      </dgm:t>
    </dgm:pt>
    <dgm:pt modelId="{83991279-0011-4334-88A4-83E10622C955}" type="parTrans" cxnId="{35644C44-062F-48C7-9909-3CB03E387E70}">
      <dgm:prSet/>
      <dgm:spPr/>
      <dgm:t>
        <a:bodyPr/>
        <a:lstStyle/>
        <a:p>
          <a:endParaRPr lang="en-US"/>
        </a:p>
      </dgm:t>
    </dgm:pt>
    <dgm:pt modelId="{C885B040-5011-430B-89CE-AC0A5ACAF8F6}" type="sibTrans" cxnId="{35644C44-062F-48C7-9909-3CB03E387E70}">
      <dgm:prSet/>
      <dgm:spPr>
        <a:ln w="38100"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7CE9E812-9076-4F21-9866-6E2B589046C5}">
      <dgm:prSet/>
      <dgm:spPr>
        <a:solidFill>
          <a:schemeClr val="tx2">
            <a:lumMod val="50000"/>
            <a:lumOff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dirty="0"/>
            <a:t>Week 3: </a:t>
          </a:r>
          <a:br>
            <a:rPr lang="en-US" dirty="0"/>
          </a:br>
          <a:r>
            <a:rPr lang="en-US" dirty="0"/>
            <a:t>State space representation</a:t>
          </a:r>
        </a:p>
      </dgm:t>
    </dgm:pt>
    <dgm:pt modelId="{24EC676B-6A83-4776-B7BB-91B058BC3D18}" type="parTrans" cxnId="{763EB8A7-38C3-4B5E-9AF4-C638DED7B179}">
      <dgm:prSet/>
      <dgm:spPr/>
      <dgm:t>
        <a:bodyPr/>
        <a:lstStyle/>
        <a:p>
          <a:endParaRPr lang="en-US"/>
        </a:p>
      </dgm:t>
    </dgm:pt>
    <dgm:pt modelId="{DF2877D0-84C1-4201-9BDE-883B431B6BB6}" type="sibTrans" cxnId="{763EB8A7-38C3-4B5E-9AF4-C638DED7B179}">
      <dgm:prSet/>
      <dgm:spPr>
        <a:ln w="38100"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FEC8F536-FB95-47C6-AA7E-C68AABB1C4AE}">
      <dgm:prSet/>
      <dgm:spPr>
        <a:solidFill>
          <a:schemeClr val="tx2">
            <a:lumMod val="50000"/>
            <a:lumOff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dirty="0"/>
            <a:t>Week 4: </a:t>
          </a:r>
          <a:br>
            <a:rPr lang="en-US" dirty="0"/>
          </a:br>
          <a:r>
            <a:rPr lang="en-US" dirty="0"/>
            <a:t>Time domain analysis</a:t>
          </a:r>
        </a:p>
      </dgm:t>
    </dgm:pt>
    <dgm:pt modelId="{8FBF18D6-617D-474D-9329-261489915819}" type="parTrans" cxnId="{8A058591-A883-4462-AF9D-D6D3D2EDCAA4}">
      <dgm:prSet/>
      <dgm:spPr/>
      <dgm:t>
        <a:bodyPr/>
        <a:lstStyle/>
        <a:p>
          <a:endParaRPr lang="en-US"/>
        </a:p>
      </dgm:t>
    </dgm:pt>
    <dgm:pt modelId="{561F1F8A-F6E6-4634-83D8-991633DA299F}" type="sibTrans" cxnId="{8A058591-A883-4462-AF9D-D6D3D2EDCAA4}">
      <dgm:prSet/>
      <dgm:spPr>
        <a:ln w="38100"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E48A727C-42AA-40EC-AE19-82DBDCC79306}">
      <dgm:prSet/>
      <dgm:spPr>
        <a:solidFill>
          <a:schemeClr val="tx2">
            <a:lumMod val="50000"/>
            <a:lumOff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/>
            <a:t>Week 5: Concepts of stability and feedback</a:t>
          </a:r>
        </a:p>
      </dgm:t>
    </dgm:pt>
    <dgm:pt modelId="{131BA54A-1E9F-42A9-8943-988673934F30}" type="parTrans" cxnId="{6B75FE06-3B20-454E-AB23-46FDDF8EB839}">
      <dgm:prSet/>
      <dgm:spPr/>
      <dgm:t>
        <a:bodyPr/>
        <a:lstStyle/>
        <a:p>
          <a:endParaRPr lang="en-US"/>
        </a:p>
      </dgm:t>
    </dgm:pt>
    <dgm:pt modelId="{8E7F7500-6340-4AC7-AC4E-9063CED0A9AF}" type="sibTrans" cxnId="{6B75FE06-3B20-454E-AB23-46FDDF8EB839}">
      <dgm:prSet/>
      <dgm:spPr>
        <a:ln w="38100"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77EE786A-5360-4C8C-9EE0-29FBFC2E49D5}">
      <dgm:prSet/>
      <dgm:spPr>
        <a:ln>
          <a:solidFill>
            <a:schemeClr val="tx1"/>
          </a:solidFill>
        </a:ln>
      </dgm:spPr>
      <dgm:t>
        <a:bodyPr/>
        <a:lstStyle/>
        <a:p>
          <a:r>
            <a:rPr lang="en-US" b="1" dirty="0"/>
            <a:t>Week 6: Introduction to PID control</a:t>
          </a:r>
          <a:endParaRPr lang="en-US" dirty="0"/>
        </a:p>
      </dgm:t>
    </dgm:pt>
    <dgm:pt modelId="{35A04583-E809-43D5-922F-7833DCA6B6E8}" type="parTrans" cxnId="{670DDBF0-7A1A-47C3-B174-6FFD12189BA9}">
      <dgm:prSet/>
      <dgm:spPr/>
      <dgm:t>
        <a:bodyPr/>
        <a:lstStyle/>
        <a:p>
          <a:endParaRPr lang="en-US"/>
        </a:p>
      </dgm:t>
    </dgm:pt>
    <dgm:pt modelId="{5D92B00B-A89A-44CA-AC55-736E569ADC75}" type="sibTrans" cxnId="{670DDBF0-7A1A-47C3-B174-6FFD12189BA9}">
      <dgm:prSet/>
      <dgm:spPr/>
      <dgm:t>
        <a:bodyPr/>
        <a:lstStyle/>
        <a:p>
          <a:endParaRPr lang="en-US"/>
        </a:p>
      </dgm:t>
    </dgm:pt>
    <dgm:pt modelId="{78E652A3-3F14-41A6-8077-143D07607B69}" type="pres">
      <dgm:prSet presAssocID="{5580920D-EC8F-4038-B5AD-06A11BD44684}" presName="Name0" presStyleCnt="0">
        <dgm:presLayoutVars>
          <dgm:dir/>
          <dgm:resizeHandles val="exact"/>
        </dgm:presLayoutVars>
      </dgm:prSet>
      <dgm:spPr/>
    </dgm:pt>
    <dgm:pt modelId="{12D52872-CCD2-4738-B88E-C39E423740BF}" type="pres">
      <dgm:prSet presAssocID="{D814E4E2-8C8D-4EC3-8500-86D4A1F2BE10}" presName="node" presStyleLbl="node1" presStyleIdx="0" presStyleCnt="6">
        <dgm:presLayoutVars>
          <dgm:bulletEnabled val="1"/>
        </dgm:presLayoutVars>
      </dgm:prSet>
      <dgm:spPr/>
    </dgm:pt>
    <dgm:pt modelId="{9F87FF6D-7BFF-4912-BC19-A08355767367}" type="pres">
      <dgm:prSet presAssocID="{95BAF8F5-01AC-45D5-A393-665B9B0003D6}" presName="sibTrans" presStyleLbl="sibTrans1D1" presStyleIdx="0" presStyleCnt="5"/>
      <dgm:spPr/>
    </dgm:pt>
    <dgm:pt modelId="{0543B1B0-4444-49E2-8AA7-BE6E81E67831}" type="pres">
      <dgm:prSet presAssocID="{95BAF8F5-01AC-45D5-A393-665B9B0003D6}" presName="connectorText" presStyleLbl="sibTrans1D1" presStyleIdx="0" presStyleCnt="5"/>
      <dgm:spPr/>
    </dgm:pt>
    <dgm:pt modelId="{44CA9520-377C-4D3D-B017-CB9C3C9D9B95}" type="pres">
      <dgm:prSet presAssocID="{DC4FEEDA-94BB-4AA4-9F1D-56583809A9E1}" presName="node" presStyleLbl="node1" presStyleIdx="1" presStyleCnt="6">
        <dgm:presLayoutVars>
          <dgm:bulletEnabled val="1"/>
        </dgm:presLayoutVars>
      </dgm:prSet>
      <dgm:spPr/>
    </dgm:pt>
    <dgm:pt modelId="{E41D688B-3759-4375-9B80-15B2FFC55EED}" type="pres">
      <dgm:prSet presAssocID="{C885B040-5011-430B-89CE-AC0A5ACAF8F6}" presName="sibTrans" presStyleLbl="sibTrans1D1" presStyleIdx="1" presStyleCnt="5"/>
      <dgm:spPr/>
    </dgm:pt>
    <dgm:pt modelId="{1447A890-DDCF-4A95-85D0-A0FEC78C5B91}" type="pres">
      <dgm:prSet presAssocID="{C885B040-5011-430B-89CE-AC0A5ACAF8F6}" presName="connectorText" presStyleLbl="sibTrans1D1" presStyleIdx="1" presStyleCnt="5"/>
      <dgm:spPr/>
    </dgm:pt>
    <dgm:pt modelId="{6F834D1F-3298-41E7-A2ED-086544CDFD1C}" type="pres">
      <dgm:prSet presAssocID="{7CE9E812-9076-4F21-9866-6E2B589046C5}" presName="node" presStyleLbl="node1" presStyleIdx="2" presStyleCnt="6">
        <dgm:presLayoutVars>
          <dgm:bulletEnabled val="1"/>
        </dgm:presLayoutVars>
      </dgm:prSet>
      <dgm:spPr/>
    </dgm:pt>
    <dgm:pt modelId="{BFE963F6-FB7D-41F1-AF72-175F8026C81A}" type="pres">
      <dgm:prSet presAssocID="{DF2877D0-84C1-4201-9BDE-883B431B6BB6}" presName="sibTrans" presStyleLbl="sibTrans1D1" presStyleIdx="2" presStyleCnt="5"/>
      <dgm:spPr/>
    </dgm:pt>
    <dgm:pt modelId="{F6E333D8-C8D3-4195-A238-E35636F8B723}" type="pres">
      <dgm:prSet presAssocID="{DF2877D0-84C1-4201-9BDE-883B431B6BB6}" presName="connectorText" presStyleLbl="sibTrans1D1" presStyleIdx="2" presStyleCnt="5"/>
      <dgm:spPr/>
    </dgm:pt>
    <dgm:pt modelId="{D808C92A-23C3-432E-BBC8-22F553DB3E6B}" type="pres">
      <dgm:prSet presAssocID="{FEC8F536-FB95-47C6-AA7E-C68AABB1C4AE}" presName="node" presStyleLbl="node1" presStyleIdx="3" presStyleCnt="6">
        <dgm:presLayoutVars>
          <dgm:bulletEnabled val="1"/>
        </dgm:presLayoutVars>
      </dgm:prSet>
      <dgm:spPr/>
    </dgm:pt>
    <dgm:pt modelId="{D0E468CA-C0E6-40C0-9E46-67AE60F11E07}" type="pres">
      <dgm:prSet presAssocID="{561F1F8A-F6E6-4634-83D8-991633DA299F}" presName="sibTrans" presStyleLbl="sibTrans1D1" presStyleIdx="3" presStyleCnt="5"/>
      <dgm:spPr/>
    </dgm:pt>
    <dgm:pt modelId="{F7904A3E-C29E-4DFC-AD2B-31B04C7D3C01}" type="pres">
      <dgm:prSet presAssocID="{561F1F8A-F6E6-4634-83D8-991633DA299F}" presName="connectorText" presStyleLbl="sibTrans1D1" presStyleIdx="3" presStyleCnt="5"/>
      <dgm:spPr/>
    </dgm:pt>
    <dgm:pt modelId="{08732D13-5DC0-4835-986E-94FB3371C8E3}" type="pres">
      <dgm:prSet presAssocID="{E48A727C-42AA-40EC-AE19-82DBDCC79306}" presName="node" presStyleLbl="node1" presStyleIdx="4" presStyleCnt="6">
        <dgm:presLayoutVars>
          <dgm:bulletEnabled val="1"/>
        </dgm:presLayoutVars>
      </dgm:prSet>
      <dgm:spPr/>
    </dgm:pt>
    <dgm:pt modelId="{5521A216-3137-45FC-9248-F8C17F9A9759}" type="pres">
      <dgm:prSet presAssocID="{8E7F7500-6340-4AC7-AC4E-9063CED0A9AF}" presName="sibTrans" presStyleLbl="sibTrans1D1" presStyleIdx="4" presStyleCnt="5"/>
      <dgm:spPr/>
    </dgm:pt>
    <dgm:pt modelId="{31AD1050-4146-41A0-B98C-773CDD79682D}" type="pres">
      <dgm:prSet presAssocID="{8E7F7500-6340-4AC7-AC4E-9063CED0A9AF}" presName="connectorText" presStyleLbl="sibTrans1D1" presStyleIdx="4" presStyleCnt="5"/>
      <dgm:spPr/>
    </dgm:pt>
    <dgm:pt modelId="{04444336-D4E8-4DC6-81EA-07846630469A}" type="pres">
      <dgm:prSet presAssocID="{77EE786A-5360-4C8C-9EE0-29FBFC2E49D5}" presName="node" presStyleLbl="node1" presStyleIdx="5" presStyleCnt="6">
        <dgm:presLayoutVars>
          <dgm:bulletEnabled val="1"/>
        </dgm:presLayoutVars>
      </dgm:prSet>
      <dgm:spPr/>
    </dgm:pt>
  </dgm:ptLst>
  <dgm:cxnLst>
    <dgm:cxn modelId="{62504204-609A-44CA-B3BF-5295ED26A364}" type="presOf" srcId="{77EE786A-5360-4C8C-9EE0-29FBFC2E49D5}" destId="{04444336-D4E8-4DC6-81EA-07846630469A}" srcOrd="0" destOrd="0" presId="urn:microsoft.com/office/officeart/2016/7/layout/RepeatingBendingProcessNew"/>
    <dgm:cxn modelId="{30421005-25F6-4A9C-AC31-B66F790EC79C}" type="presOf" srcId="{E48A727C-42AA-40EC-AE19-82DBDCC79306}" destId="{08732D13-5DC0-4835-986E-94FB3371C8E3}" srcOrd="0" destOrd="0" presId="urn:microsoft.com/office/officeart/2016/7/layout/RepeatingBendingProcessNew"/>
    <dgm:cxn modelId="{6B75FE06-3B20-454E-AB23-46FDDF8EB839}" srcId="{5580920D-EC8F-4038-B5AD-06A11BD44684}" destId="{E48A727C-42AA-40EC-AE19-82DBDCC79306}" srcOrd="4" destOrd="0" parTransId="{131BA54A-1E9F-42A9-8943-988673934F30}" sibTransId="{8E7F7500-6340-4AC7-AC4E-9063CED0A9AF}"/>
    <dgm:cxn modelId="{8D0E5916-514C-47EE-A979-91B733512496}" type="presOf" srcId="{561F1F8A-F6E6-4634-83D8-991633DA299F}" destId="{D0E468CA-C0E6-40C0-9E46-67AE60F11E07}" srcOrd="0" destOrd="0" presId="urn:microsoft.com/office/officeart/2016/7/layout/RepeatingBendingProcessNew"/>
    <dgm:cxn modelId="{7C8EB425-20A3-4796-B77C-5B4FB6DB0ECC}" type="presOf" srcId="{DC4FEEDA-94BB-4AA4-9F1D-56583809A9E1}" destId="{44CA9520-377C-4D3D-B017-CB9C3C9D9B95}" srcOrd="0" destOrd="0" presId="urn:microsoft.com/office/officeart/2016/7/layout/RepeatingBendingProcessNew"/>
    <dgm:cxn modelId="{36321A2F-7002-47C7-B57F-133C3CDCF76E}" type="presOf" srcId="{8E7F7500-6340-4AC7-AC4E-9063CED0A9AF}" destId="{31AD1050-4146-41A0-B98C-773CDD79682D}" srcOrd="1" destOrd="0" presId="urn:microsoft.com/office/officeart/2016/7/layout/RepeatingBendingProcessNew"/>
    <dgm:cxn modelId="{586B3C33-28C0-4A96-86A2-6511A794599F}" type="presOf" srcId="{95BAF8F5-01AC-45D5-A393-665B9B0003D6}" destId="{0543B1B0-4444-49E2-8AA7-BE6E81E67831}" srcOrd="1" destOrd="0" presId="urn:microsoft.com/office/officeart/2016/7/layout/RepeatingBendingProcessNew"/>
    <dgm:cxn modelId="{935D2B41-3E8D-44BA-ADA6-EFB68AD809BF}" type="presOf" srcId="{FEC8F536-FB95-47C6-AA7E-C68AABB1C4AE}" destId="{D808C92A-23C3-432E-BBC8-22F553DB3E6B}" srcOrd="0" destOrd="0" presId="urn:microsoft.com/office/officeart/2016/7/layout/RepeatingBendingProcessNew"/>
    <dgm:cxn modelId="{0BBA9F62-2457-4DA8-8D6F-F34E54D694F3}" type="presOf" srcId="{C885B040-5011-430B-89CE-AC0A5ACAF8F6}" destId="{1447A890-DDCF-4A95-85D0-A0FEC78C5B91}" srcOrd="1" destOrd="0" presId="urn:microsoft.com/office/officeart/2016/7/layout/RepeatingBendingProcessNew"/>
    <dgm:cxn modelId="{36F01444-441C-4661-B472-DC084EBB5023}" type="presOf" srcId="{5580920D-EC8F-4038-B5AD-06A11BD44684}" destId="{78E652A3-3F14-41A6-8077-143D07607B69}" srcOrd="0" destOrd="0" presId="urn:microsoft.com/office/officeart/2016/7/layout/RepeatingBendingProcessNew"/>
    <dgm:cxn modelId="{35644C44-062F-48C7-9909-3CB03E387E70}" srcId="{5580920D-EC8F-4038-B5AD-06A11BD44684}" destId="{DC4FEEDA-94BB-4AA4-9F1D-56583809A9E1}" srcOrd="1" destOrd="0" parTransId="{83991279-0011-4334-88A4-83E10622C955}" sibTransId="{C885B040-5011-430B-89CE-AC0A5ACAF8F6}"/>
    <dgm:cxn modelId="{B3057F6A-DC7C-4B5B-8016-F9AF92E82E3C}" type="presOf" srcId="{7CE9E812-9076-4F21-9866-6E2B589046C5}" destId="{6F834D1F-3298-41E7-A2ED-086544CDFD1C}" srcOrd="0" destOrd="0" presId="urn:microsoft.com/office/officeart/2016/7/layout/RepeatingBendingProcessNew"/>
    <dgm:cxn modelId="{5B63626E-4BE4-4BB1-8BB9-D1EBF82C62CC}" srcId="{5580920D-EC8F-4038-B5AD-06A11BD44684}" destId="{D814E4E2-8C8D-4EC3-8500-86D4A1F2BE10}" srcOrd="0" destOrd="0" parTransId="{E334A617-4193-4192-A6ED-2AC3AFE566AA}" sibTransId="{95BAF8F5-01AC-45D5-A393-665B9B0003D6}"/>
    <dgm:cxn modelId="{8A058591-A883-4462-AF9D-D6D3D2EDCAA4}" srcId="{5580920D-EC8F-4038-B5AD-06A11BD44684}" destId="{FEC8F536-FB95-47C6-AA7E-C68AABB1C4AE}" srcOrd="3" destOrd="0" parTransId="{8FBF18D6-617D-474D-9329-261489915819}" sibTransId="{561F1F8A-F6E6-4634-83D8-991633DA299F}"/>
    <dgm:cxn modelId="{141BDE93-DFB6-4837-A1FD-5932A9F850FA}" type="presOf" srcId="{DF2877D0-84C1-4201-9BDE-883B431B6BB6}" destId="{F6E333D8-C8D3-4195-A238-E35636F8B723}" srcOrd="1" destOrd="0" presId="urn:microsoft.com/office/officeart/2016/7/layout/RepeatingBendingProcessNew"/>
    <dgm:cxn modelId="{21C30696-F80C-4CDA-97B7-F75C1416A8E8}" type="presOf" srcId="{95BAF8F5-01AC-45D5-A393-665B9B0003D6}" destId="{9F87FF6D-7BFF-4912-BC19-A08355767367}" srcOrd="0" destOrd="0" presId="urn:microsoft.com/office/officeart/2016/7/layout/RepeatingBendingProcessNew"/>
    <dgm:cxn modelId="{43A80896-2014-4F85-B7FA-7D084ADD2FB6}" type="presOf" srcId="{8E7F7500-6340-4AC7-AC4E-9063CED0A9AF}" destId="{5521A216-3137-45FC-9248-F8C17F9A9759}" srcOrd="0" destOrd="0" presId="urn:microsoft.com/office/officeart/2016/7/layout/RepeatingBendingProcessNew"/>
    <dgm:cxn modelId="{BD4EDB98-98ED-4A37-9D2D-4BEDEAF9AB32}" type="presOf" srcId="{DF2877D0-84C1-4201-9BDE-883B431B6BB6}" destId="{BFE963F6-FB7D-41F1-AF72-175F8026C81A}" srcOrd="0" destOrd="0" presId="urn:microsoft.com/office/officeart/2016/7/layout/RepeatingBendingProcessNew"/>
    <dgm:cxn modelId="{648C29A3-7DFD-487D-8E56-EE0606EF36FC}" type="presOf" srcId="{D814E4E2-8C8D-4EC3-8500-86D4A1F2BE10}" destId="{12D52872-CCD2-4738-B88E-C39E423740BF}" srcOrd="0" destOrd="0" presId="urn:microsoft.com/office/officeart/2016/7/layout/RepeatingBendingProcessNew"/>
    <dgm:cxn modelId="{763EB8A7-38C3-4B5E-9AF4-C638DED7B179}" srcId="{5580920D-EC8F-4038-B5AD-06A11BD44684}" destId="{7CE9E812-9076-4F21-9866-6E2B589046C5}" srcOrd="2" destOrd="0" parTransId="{24EC676B-6A83-4776-B7BB-91B058BC3D18}" sibTransId="{DF2877D0-84C1-4201-9BDE-883B431B6BB6}"/>
    <dgm:cxn modelId="{E3385EAD-B945-4236-BDEC-B564554870BF}" type="presOf" srcId="{C885B040-5011-430B-89CE-AC0A5ACAF8F6}" destId="{E41D688B-3759-4375-9B80-15B2FFC55EED}" srcOrd="0" destOrd="0" presId="urn:microsoft.com/office/officeart/2016/7/layout/RepeatingBendingProcessNew"/>
    <dgm:cxn modelId="{346CF3BF-7549-4F46-8630-6BC714B52B64}" type="presOf" srcId="{561F1F8A-F6E6-4634-83D8-991633DA299F}" destId="{F7904A3E-C29E-4DFC-AD2B-31B04C7D3C01}" srcOrd="1" destOrd="0" presId="urn:microsoft.com/office/officeart/2016/7/layout/RepeatingBendingProcessNew"/>
    <dgm:cxn modelId="{670DDBF0-7A1A-47C3-B174-6FFD12189BA9}" srcId="{5580920D-EC8F-4038-B5AD-06A11BD44684}" destId="{77EE786A-5360-4C8C-9EE0-29FBFC2E49D5}" srcOrd="5" destOrd="0" parTransId="{35A04583-E809-43D5-922F-7833DCA6B6E8}" sibTransId="{5D92B00B-A89A-44CA-AC55-736E569ADC75}"/>
    <dgm:cxn modelId="{BC5C12C8-17C9-44B8-9B6E-79D8CC5308D3}" type="presParOf" srcId="{78E652A3-3F14-41A6-8077-143D07607B69}" destId="{12D52872-CCD2-4738-B88E-C39E423740BF}" srcOrd="0" destOrd="0" presId="urn:microsoft.com/office/officeart/2016/7/layout/RepeatingBendingProcessNew"/>
    <dgm:cxn modelId="{240AA94C-8D62-4FFF-901E-D0444499C4A3}" type="presParOf" srcId="{78E652A3-3F14-41A6-8077-143D07607B69}" destId="{9F87FF6D-7BFF-4912-BC19-A08355767367}" srcOrd="1" destOrd="0" presId="urn:microsoft.com/office/officeart/2016/7/layout/RepeatingBendingProcessNew"/>
    <dgm:cxn modelId="{459218DA-F889-432D-A28B-395A26153A1E}" type="presParOf" srcId="{9F87FF6D-7BFF-4912-BC19-A08355767367}" destId="{0543B1B0-4444-49E2-8AA7-BE6E81E67831}" srcOrd="0" destOrd="0" presId="urn:microsoft.com/office/officeart/2016/7/layout/RepeatingBendingProcessNew"/>
    <dgm:cxn modelId="{4D35D01C-20A1-4781-9B49-585EFE60DD4A}" type="presParOf" srcId="{78E652A3-3F14-41A6-8077-143D07607B69}" destId="{44CA9520-377C-4D3D-B017-CB9C3C9D9B95}" srcOrd="2" destOrd="0" presId="urn:microsoft.com/office/officeart/2016/7/layout/RepeatingBendingProcessNew"/>
    <dgm:cxn modelId="{562C11BF-9420-4FC0-A6EC-70FF8541F264}" type="presParOf" srcId="{78E652A3-3F14-41A6-8077-143D07607B69}" destId="{E41D688B-3759-4375-9B80-15B2FFC55EED}" srcOrd="3" destOrd="0" presId="urn:microsoft.com/office/officeart/2016/7/layout/RepeatingBendingProcessNew"/>
    <dgm:cxn modelId="{C66313A9-16D0-438A-8A54-67F65790E465}" type="presParOf" srcId="{E41D688B-3759-4375-9B80-15B2FFC55EED}" destId="{1447A890-DDCF-4A95-85D0-A0FEC78C5B91}" srcOrd="0" destOrd="0" presId="urn:microsoft.com/office/officeart/2016/7/layout/RepeatingBendingProcessNew"/>
    <dgm:cxn modelId="{FB573C9D-7DD6-4D4D-B7D6-E3DD8EC3235A}" type="presParOf" srcId="{78E652A3-3F14-41A6-8077-143D07607B69}" destId="{6F834D1F-3298-41E7-A2ED-086544CDFD1C}" srcOrd="4" destOrd="0" presId="urn:microsoft.com/office/officeart/2016/7/layout/RepeatingBendingProcessNew"/>
    <dgm:cxn modelId="{2801ED3B-C761-4B48-BD18-E9756771808D}" type="presParOf" srcId="{78E652A3-3F14-41A6-8077-143D07607B69}" destId="{BFE963F6-FB7D-41F1-AF72-175F8026C81A}" srcOrd="5" destOrd="0" presId="urn:microsoft.com/office/officeart/2016/7/layout/RepeatingBendingProcessNew"/>
    <dgm:cxn modelId="{5454680D-7C35-40FD-8B04-13395AC153A3}" type="presParOf" srcId="{BFE963F6-FB7D-41F1-AF72-175F8026C81A}" destId="{F6E333D8-C8D3-4195-A238-E35636F8B723}" srcOrd="0" destOrd="0" presId="urn:microsoft.com/office/officeart/2016/7/layout/RepeatingBendingProcessNew"/>
    <dgm:cxn modelId="{CE397261-919A-4681-8A8D-F6973428641D}" type="presParOf" srcId="{78E652A3-3F14-41A6-8077-143D07607B69}" destId="{D808C92A-23C3-432E-BBC8-22F553DB3E6B}" srcOrd="6" destOrd="0" presId="urn:microsoft.com/office/officeart/2016/7/layout/RepeatingBendingProcessNew"/>
    <dgm:cxn modelId="{93934320-E0ED-454E-9DCF-F5B00E06A1E4}" type="presParOf" srcId="{78E652A3-3F14-41A6-8077-143D07607B69}" destId="{D0E468CA-C0E6-40C0-9E46-67AE60F11E07}" srcOrd="7" destOrd="0" presId="urn:microsoft.com/office/officeart/2016/7/layout/RepeatingBendingProcessNew"/>
    <dgm:cxn modelId="{0F133629-A1BE-48B6-AD70-7E8B163826FA}" type="presParOf" srcId="{D0E468CA-C0E6-40C0-9E46-67AE60F11E07}" destId="{F7904A3E-C29E-4DFC-AD2B-31B04C7D3C01}" srcOrd="0" destOrd="0" presId="urn:microsoft.com/office/officeart/2016/7/layout/RepeatingBendingProcessNew"/>
    <dgm:cxn modelId="{7DC13BF0-EADE-4D1D-9DC6-2A19767252CD}" type="presParOf" srcId="{78E652A3-3F14-41A6-8077-143D07607B69}" destId="{08732D13-5DC0-4835-986E-94FB3371C8E3}" srcOrd="8" destOrd="0" presId="urn:microsoft.com/office/officeart/2016/7/layout/RepeatingBendingProcessNew"/>
    <dgm:cxn modelId="{345811EE-8DB2-4E37-8B49-B1DE03CBDDAF}" type="presParOf" srcId="{78E652A3-3F14-41A6-8077-143D07607B69}" destId="{5521A216-3137-45FC-9248-F8C17F9A9759}" srcOrd="9" destOrd="0" presId="urn:microsoft.com/office/officeart/2016/7/layout/RepeatingBendingProcessNew"/>
    <dgm:cxn modelId="{2A38F930-4DFE-4F2E-9482-39501C9F20E6}" type="presParOf" srcId="{5521A216-3137-45FC-9248-F8C17F9A9759}" destId="{31AD1050-4146-41A0-B98C-773CDD79682D}" srcOrd="0" destOrd="0" presId="urn:microsoft.com/office/officeart/2016/7/layout/RepeatingBendingProcessNew"/>
    <dgm:cxn modelId="{32DBAC0F-00CF-4AB5-A53F-7FAF6475DCE0}" type="presParOf" srcId="{78E652A3-3F14-41A6-8077-143D07607B69}" destId="{04444336-D4E8-4DC6-81EA-07846630469A}" srcOrd="10" destOrd="0" presId="urn:microsoft.com/office/officeart/2016/7/layout/RepeatingBendingProcessNew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615534E-0A3C-49B9-B424-2882B8BFEF59}" type="doc">
      <dgm:prSet loTypeId="urn:microsoft.com/office/officeart/2016/7/layout/BasicLinearProcessNumbered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66FAA4D-1860-4633-A660-BA5226EEFEE6}">
      <dgm:prSet custT="1"/>
      <dgm:spPr/>
      <dgm:t>
        <a:bodyPr/>
        <a:lstStyle/>
        <a:p>
          <a:r>
            <a:rPr lang="en-US" sz="1800" b="1" dirty="0"/>
            <a:t>Performance parameters</a:t>
          </a:r>
        </a:p>
        <a:p>
          <a:r>
            <a:rPr lang="en-US" sz="1100" dirty="0"/>
            <a:t>Rise time, </a:t>
          </a:r>
        </a:p>
        <a:p>
          <a:r>
            <a:rPr lang="en-US" sz="1100" dirty="0"/>
            <a:t>Settling time, </a:t>
          </a:r>
        </a:p>
        <a:p>
          <a:r>
            <a:rPr lang="en-US" sz="1100" dirty="0"/>
            <a:t>Peak overshoot, </a:t>
          </a:r>
        </a:p>
        <a:p>
          <a:r>
            <a:rPr lang="en-US" sz="1100" dirty="0"/>
            <a:t>Steady state error </a:t>
          </a:r>
        </a:p>
      </dgm:t>
    </dgm:pt>
    <dgm:pt modelId="{8248C206-E237-45AD-8721-BEF8CBAD9C1D}" type="parTrans" cxnId="{9C7D14FC-BD4B-465F-A7B1-C5E30886DA5D}">
      <dgm:prSet/>
      <dgm:spPr/>
      <dgm:t>
        <a:bodyPr/>
        <a:lstStyle/>
        <a:p>
          <a:endParaRPr lang="en-US"/>
        </a:p>
      </dgm:t>
    </dgm:pt>
    <dgm:pt modelId="{04B1EFB5-0151-421C-B226-2BBBFFC34047}" type="sibTrans" cxnId="{9C7D14FC-BD4B-465F-A7B1-C5E30886DA5D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FA488BF0-E729-4B98-98FE-6B13D9E56995}">
      <dgm:prSet custT="1"/>
      <dgm:spPr/>
      <dgm:t>
        <a:bodyPr/>
        <a:lstStyle/>
        <a:p>
          <a:r>
            <a:rPr lang="en-US" sz="1800" b="1" dirty="0"/>
            <a:t>Design a PID controller</a:t>
          </a:r>
        </a:p>
        <a:p>
          <a:r>
            <a:rPr lang="en-US" sz="1100" dirty="0"/>
            <a:t>Understand the basic components of a PID (Proportional-Integral-Derivative) controller and learn how to design one to control a simple system</a:t>
          </a:r>
        </a:p>
      </dgm:t>
    </dgm:pt>
    <dgm:pt modelId="{7EC7EC16-A369-4F26-8D00-3AC2F79ED4C6}" type="parTrans" cxnId="{4C449E78-B035-4294-8BC3-C28B5FCF8112}">
      <dgm:prSet/>
      <dgm:spPr/>
      <dgm:t>
        <a:bodyPr/>
        <a:lstStyle/>
        <a:p>
          <a:endParaRPr lang="en-US"/>
        </a:p>
      </dgm:t>
    </dgm:pt>
    <dgm:pt modelId="{79A67738-A80E-4C6B-AB30-3AB4A30AE34D}" type="sibTrans" cxnId="{4C449E78-B035-4294-8BC3-C28B5FCF8112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1E30499D-652F-4705-9B34-69CE254FE61A}">
      <dgm:prSet custT="1"/>
      <dgm:spPr/>
      <dgm:t>
        <a:bodyPr/>
        <a:lstStyle/>
        <a:p>
          <a:r>
            <a:rPr lang="en-US" sz="1800" b="1" dirty="0"/>
            <a:t>Analyze system response </a:t>
          </a:r>
        </a:p>
        <a:p>
          <a:r>
            <a:rPr lang="en-US" sz="1100" dirty="0"/>
            <a:t>Students will be able to simulate the system with the PID controller, analyzing the system's response and the effects of tuning the PID gains.</a:t>
          </a:r>
        </a:p>
      </dgm:t>
    </dgm:pt>
    <dgm:pt modelId="{1F41B809-36FD-497E-B9CB-F53FC8DF7874}" type="parTrans" cxnId="{1C2143AC-97CA-49EB-8E8C-3A6BBC66E0A4}">
      <dgm:prSet/>
      <dgm:spPr/>
      <dgm:t>
        <a:bodyPr/>
        <a:lstStyle/>
        <a:p>
          <a:endParaRPr lang="en-US"/>
        </a:p>
      </dgm:t>
    </dgm:pt>
    <dgm:pt modelId="{A2F21029-B334-4A10-A498-CFB673DA6C1E}" type="sibTrans" cxnId="{1C2143AC-97CA-49EB-8E8C-3A6BBC66E0A4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2E3064C0-B0EE-44FF-B7D3-25D4AF6A5611}" type="pres">
      <dgm:prSet presAssocID="{8615534E-0A3C-49B9-B424-2882B8BFEF59}" presName="Name0" presStyleCnt="0">
        <dgm:presLayoutVars>
          <dgm:animLvl val="lvl"/>
          <dgm:resizeHandles val="exact"/>
        </dgm:presLayoutVars>
      </dgm:prSet>
      <dgm:spPr/>
    </dgm:pt>
    <dgm:pt modelId="{1C439743-B658-4011-8D76-0A5C648D7E62}" type="pres">
      <dgm:prSet presAssocID="{E66FAA4D-1860-4633-A660-BA5226EEFEE6}" presName="compositeNode" presStyleCnt="0">
        <dgm:presLayoutVars>
          <dgm:bulletEnabled val="1"/>
        </dgm:presLayoutVars>
      </dgm:prSet>
      <dgm:spPr/>
    </dgm:pt>
    <dgm:pt modelId="{87EA9B92-3834-4D0A-B24F-DA2D05BBA0B4}" type="pres">
      <dgm:prSet presAssocID="{E66FAA4D-1860-4633-A660-BA5226EEFEE6}" presName="bgRect" presStyleLbl="bgAccFollowNode1" presStyleIdx="0" presStyleCnt="3" custScaleY="115916"/>
      <dgm:spPr/>
    </dgm:pt>
    <dgm:pt modelId="{5EA7F1E9-EA42-4C3E-A848-73E5B0ED1987}" type="pres">
      <dgm:prSet presAssocID="{04B1EFB5-0151-421C-B226-2BBBFFC34047}" presName="sibTransNodeCircle" presStyleLbl="alignNode1" presStyleIdx="0" presStyleCnt="6">
        <dgm:presLayoutVars>
          <dgm:chMax val="0"/>
          <dgm:bulletEnabled/>
        </dgm:presLayoutVars>
      </dgm:prSet>
      <dgm:spPr/>
    </dgm:pt>
    <dgm:pt modelId="{C6534BB3-4F36-48EA-B311-DFDD4512C8F7}" type="pres">
      <dgm:prSet presAssocID="{E66FAA4D-1860-4633-A660-BA5226EEFEE6}" presName="bottomLine" presStyleLbl="alignNode1" presStyleIdx="1" presStyleCnt="6" custLinFactY="176377777" custLinFactNeighborY="176400000">
        <dgm:presLayoutVars/>
      </dgm:prSet>
      <dgm:spPr/>
    </dgm:pt>
    <dgm:pt modelId="{0301EE32-A26A-4A7B-BF9B-AFC87C63C58B}" type="pres">
      <dgm:prSet presAssocID="{E66FAA4D-1860-4633-A660-BA5226EEFEE6}" presName="nodeText" presStyleLbl="bgAccFollowNode1" presStyleIdx="0" presStyleCnt="3">
        <dgm:presLayoutVars>
          <dgm:bulletEnabled val="1"/>
        </dgm:presLayoutVars>
      </dgm:prSet>
      <dgm:spPr/>
    </dgm:pt>
    <dgm:pt modelId="{9F57227F-06F3-4194-9EC8-33DDB0874300}" type="pres">
      <dgm:prSet presAssocID="{04B1EFB5-0151-421C-B226-2BBBFFC34047}" presName="sibTrans" presStyleCnt="0"/>
      <dgm:spPr/>
    </dgm:pt>
    <dgm:pt modelId="{71C2DC66-4179-43CF-9AEC-17EF55321EFB}" type="pres">
      <dgm:prSet presAssocID="{FA488BF0-E729-4B98-98FE-6B13D9E56995}" presName="compositeNode" presStyleCnt="0">
        <dgm:presLayoutVars>
          <dgm:bulletEnabled val="1"/>
        </dgm:presLayoutVars>
      </dgm:prSet>
      <dgm:spPr/>
    </dgm:pt>
    <dgm:pt modelId="{67895367-291F-4487-9ABE-A442E5C3657F}" type="pres">
      <dgm:prSet presAssocID="{FA488BF0-E729-4B98-98FE-6B13D9E56995}" presName="bgRect" presStyleLbl="bgAccFollowNode1" presStyleIdx="1" presStyleCnt="3" custScaleY="114502"/>
      <dgm:spPr/>
    </dgm:pt>
    <dgm:pt modelId="{4FA0A772-563B-4EBC-90F5-9C58D0EDA133}" type="pres">
      <dgm:prSet presAssocID="{79A67738-A80E-4C6B-AB30-3AB4A30AE34D}" presName="sibTransNodeCircle" presStyleLbl="alignNode1" presStyleIdx="2" presStyleCnt="6">
        <dgm:presLayoutVars>
          <dgm:chMax val="0"/>
          <dgm:bulletEnabled/>
        </dgm:presLayoutVars>
      </dgm:prSet>
      <dgm:spPr/>
    </dgm:pt>
    <dgm:pt modelId="{4ABC8E5D-0AF7-46F8-96AD-17C2D5A87115}" type="pres">
      <dgm:prSet presAssocID="{FA488BF0-E729-4B98-98FE-6B13D9E56995}" presName="bottomLine" presStyleLbl="alignNode1" presStyleIdx="3" presStyleCnt="6" custLinFactY="155200000" custLinFactNeighborX="-176" custLinFactNeighborY="155244445">
        <dgm:presLayoutVars/>
      </dgm:prSet>
      <dgm:spPr/>
    </dgm:pt>
    <dgm:pt modelId="{53B10D7E-D720-48A6-812A-04DF7E511049}" type="pres">
      <dgm:prSet presAssocID="{FA488BF0-E729-4B98-98FE-6B13D9E56995}" presName="nodeText" presStyleLbl="bgAccFollowNode1" presStyleIdx="1" presStyleCnt="3">
        <dgm:presLayoutVars>
          <dgm:bulletEnabled val="1"/>
        </dgm:presLayoutVars>
      </dgm:prSet>
      <dgm:spPr/>
    </dgm:pt>
    <dgm:pt modelId="{66CE6C98-B248-4995-BB27-12CE24AF44EF}" type="pres">
      <dgm:prSet presAssocID="{79A67738-A80E-4C6B-AB30-3AB4A30AE34D}" presName="sibTrans" presStyleCnt="0"/>
      <dgm:spPr/>
    </dgm:pt>
    <dgm:pt modelId="{DA165242-31E7-4460-A2B5-CDFA6AB2175A}" type="pres">
      <dgm:prSet presAssocID="{1E30499D-652F-4705-9B34-69CE254FE61A}" presName="compositeNode" presStyleCnt="0">
        <dgm:presLayoutVars>
          <dgm:bulletEnabled val="1"/>
        </dgm:presLayoutVars>
      </dgm:prSet>
      <dgm:spPr/>
    </dgm:pt>
    <dgm:pt modelId="{542927BF-D3A5-4B5A-939A-FCEFABB6C94E}" type="pres">
      <dgm:prSet presAssocID="{1E30499D-652F-4705-9B34-69CE254FE61A}" presName="bgRect" presStyleLbl="bgAccFollowNode1" presStyleIdx="2" presStyleCnt="3" custScaleY="117696"/>
      <dgm:spPr/>
    </dgm:pt>
    <dgm:pt modelId="{25EF68A5-0217-4C38-AA22-6930474128BE}" type="pres">
      <dgm:prSet presAssocID="{A2F21029-B334-4A10-A498-CFB673DA6C1E}" presName="sibTransNodeCircle" presStyleLbl="alignNode1" presStyleIdx="4" presStyleCnt="6">
        <dgm:presLayoutVars>
          <dgm:chMax val="0"/>
          <dgm:bulletEnabled/>
        </dgm:presLayoutVars>
      </dgm:prSet>
      <dgm:spPr/>
    </dgm:pt>
    <dgm:pt modelId="{668FBC40-DD9D-4658-8F40-D5E776420F59}" type="pres">
      <dgm:prSet presAssocID="{1E30499D-652F-4705-9B34-69CE254FE61A}" presName="bottomLine" presStyleLbl="alignNode1" presStyleIdx="5" presStyleCnt="6" custLinFactY="169300000" custLinFactNeighborY="169366672">
        <dgm:presLayoutVars/>
      </dgm:prSet>
      <dgm:spPr/>
    </dgm:pt>
    <dgm:pt modelId="{C816BA5D-BD03-497E-AFEB-F845D29EBFF9}" type="pres">
      <dgm:prSet presAssocID="{1E30499D-652F-4705-9B34-69CE254FE61A}" presName="nodeText" presStyleLbl="bgAccFollowNode1" presStyleIdx="2" presStyleCnt="3">
        <dgm:presLayoutVars>
          <dgm:bulletEnabled val="1"/>
        </dgm:presLayoutVars>
      </dgm:prSet>
      <dgm:spPr/>
    </dgm:pt>
  </dgm:ptLst>
  <dgm:cxnLst>
    <dgm:cxn modelId="{C679E504-DD23-4AE0-B074-1283E9824266}" type="presOf" srcId="{A2F21029-B334-4A10-A498-CFB673DA6C1E}" destId="{25EF68A5-0217-4C38-AA22-6930474128BE}" srcOrd="0" destOrd="0" presId="urn:microsoft.com/office/officeart/2016/7/layout/BasicLinearProcessNumbered"/>
    <dgm:cxn modelId="{4723D40A-A615-412D-84C5-B209A89240C5}" type="presOf" srcId="{FA488BF0-E729-4B98-98FE-6B13D9E56995}" destId="{67895367-291F-4487-9ABE-A442E5C3657F}" srcOrd="0" destOrd="0" presId="urn:microsoft.com/office/officeart/2016/7/layout/BasicLinearProcessNumbered"/>
    <dgm:cxn modelId="{4EA4DA0A-428F-4EF3-87BC-5D7AD883022A}" type="presOf" srcId="{1E30499D-652F-4705-9B34-69CE254FE61A}" destId="{C816BA5D-BD03-497E-AFEB-F845D29EBFF9}" srcOrd="1" destOrd="0" presId="urn:microsoft.com/office/officeart/2016/7/layout/BasicLinearProcessNumbered"/>
    <dgm:cxn modelId="{7D059A69-2A6E-4155-8A61-A5F17A96BF0F}" type="presOf" srcId="{8615534E-0A3C-49B9-B424-2882B8BFEF59}" destId="{2E3064C0-B0EE-44FF-B7D3-25D4AF6A5611}" srcOrd="0" destOrd="0" presId="urn:microsoft.com/office/officeart/2016/7/layout/BasicLinearProcessNumbered"/>
    <dgm:cxn modelId="{D110886B-3061-4674-9AB6-49F403BBD4E3}" type="presOf" srcId="{E66FAA4D-1860-4633-A660-BA5226EEFEE6}" destId="{0301EE32-A26A-4A7B-BF9B-AFC87C63C58B}" srcOrd="1" destOrd="0" presId="urn:microsoft.com/office/officeart/2016/7/layout/BasicLinearProcessNumbered"/>
    <dgm:cxn modelId="{4C449E78-B035-4294-8BC3-C28B5FCF8112}" srcId="{8615534E-0A3C-49B9-B424-2882B8BFEF59}" destId="{FA488BF0-E729-4B98-98FE-6B13D9E56995}" srcOrd="1" destOrd="0" parTransId="{7EC7EC16-A369-4F26-8D00-3AC2F79ED4C6}" sibTransId="{79A67738-A80E-4C6B-AB30-3AB4A30AE34D}"/>
    <dgm:cxn modelId="{409CC582-1464-43B9-88AE-1FF3A9E12BAB}" type="presOf" srcId="{FA488BF0-E729-4B98-98FE-6B13D9E56995}" destId="{53B10D7E-D720-48A6-812A-04DF7E511049}" srcOrd="1" destOrd="0" presId="urn:microsoft.com/office/officeart/2016/7/layout/BasicLinearProcessNumbered"/>
    <dgm:cxn modelId="{1C2143AC-97CA-49EB-8E8C-3A6BBC66E0A4}" srcId="{8615534E-0A3C-49B9-B424-2882B8BFEF59}" destId="{1E30499D-652F-4705-9B34-69CE254FE61A}" srcOrd="2" destOrd="0" parTransId="{1F41B809-36FD-497E-B9CB-F53FC8DF7874}" sibTransId="{A2F21029-B334-4A10-A498-CFB673DA6C1E}"/>
    <dgm:cxn modelId="{6C1FEEAE-3C7E-479F-B4CA-B265B7F632F9}" type="presOf" srcId="{79A67738-A80E-4C6B-AB30-3AB4A30AE34D}" destId="{4FA0A772-563B-4EBC-90F5-9C58D0EDA133}" srcOrd="0" destOrd="0" presId="urn:microsoft.com/office/officeart/2016/7/layout/BasicLinearProcessNumbered"/>
    <dgm:cxn modelId="{B18CC8B3-EECB-4D10-ACC4-F78FF4ACB542}" type="presOf" srcId="{04B1EFB5-0151-421C-B226-2BBBFFC34047}" destId="{5EA7F1E9-EA42-4C3E-A848-73E5B0ED1987}" srcOrd="0" destOrd="0" presId="urn:microsoft.com/office/officeart/2016/7/layout/BasicLinearProcessNumbered"/>
    <dgm:cxn modelId="{83BC10CF-3A87-41D5-808D-8D6AB5DCD37C}" type="presOf" srcId="{1E30499D-652F-4705-9B34-69CE254FE61A}" destId="{542927BF-D3A5-4B5A-939A-FCEFABB6C94E}" srcOrd="0" destOrd="0" presId="urn:microsoft.com/office/officeart/2016/7/layout/BasicLinearProcessNumbered"/>
    <dgm:cxn modelId="{738283D3-354E-4811-A918-B9D4A460264A}" type="presOf" srcId="{E66FAA4D-1860-4633-A660-BA5226EEFEE6}" destId="{87EA9B92-3834-4D0A-B24F-DA2D05BBA0B4}" srcOrd="0" destOrd="0" presId="urn:microsoft.com/office/officeart/2016/7/layout/BasicLinearProcessNumbered"/>
    <dgm:cxn modelId="{9C7D14FC-BD4B-465F-A7B1-C5E30886DA5D}" srcId="{8615534E-0A3C-49B9-B424-2882B8BFEF59}" destId="{E66FAA4D-1860-4633-A660-BA5226EEFEE6}" srcOrd="0" destOrd="0" parTransId="{8248C206-E237-45AD-8721-BEF8CBAD9C1D}" sibTransId="{04B1EFB5-0151-421C-B226-2BBBFFC34047}"/>
    <dgm:cxn modelId="{14839586-B7C1-4587-AE50-A6AAC24C4581}" type="presParOf" srcId="{2E3064C0-B0EE-44FF-B7D3-25D4AF6A5611}" destId="{1C439743-B658-4011-8D76-0A5C648D7E62}" srcOrd="0" destOrd="0" presId="urn:microsoft.com/office/officeart/2016/7/layout/BasicLinearProcessNumbered"/>
    <dgm:cxn modelId="{DAEC327F-2830-47AD-B39A-42C66266DF7B}" type="presParOf" srcId="{1C439743-B658-4011-8D76-0A5C648D7E62}" destId="{87EA9B92-3834-4D0A-B24F-DA2D05BBA0B4}" srcOrd="0" destOrd="0" presId="urn:microsoft.com/office/officeart/2016/7/layout/BasicLinearProcessNumbered"/>
    <dgm:cxn modelId="{D6502587-0122-4B3C-BBD7-BF8632F5E078}" type="presParOf" srcId="{1C439743-B658-4011-8D76-0A5C648D7E62}" destId="{5EA7F1E9-EA42-4C3E-A848-73E5B0ED1987}" srcOrd="1" destOrd="0" presId="urn:microsoft.com/office/officeart/2016/7/layout/BasicLinearProcessNumbered"/>
    <dgm:cxn modelId="{67FF1182-CC70-4844-AA5E-699DA6E96CCB}" type="presParOf" srcId="{1C439743-B658-4011-8D76-0A5C648D7E62}" destId="{C6534BB3-4F36-48EA-B311-DFDD4512C8F7}" srcOrd="2" destOrd="0" presId="urn:microsoft.com/office/officeart/2016/7/layout/BasicLinearProcessNumbered"/>
    <dgm:cxn modelId="{6AC1872A-B6DA-4857-90CE-4CE1E244BDF6}" type="presParOf" srcId="{1C439743-B658-4011-8D76-0A5C648D7E62}" destId="{0301EE32-A26A-4A7B-BF9B-AFC87C63C58B}" srcOrd="3" destOrd="0" presId="urn:microsoft.com/office/officeart/2016/7/layout/BasicLinearProcessNumbered"/>
    <dgm:cxn modelId="{8856FDDF-E878-4978-B1AB-D13828FB3ED0}" type="presParOf" srcId="{2E3064C0-B0EE-44FF-B7D3-25D4AF6A5611}" destId="{9F57227F-06F3-4194-9EC8-33DDB0874300}" srcOrd="1" destOrd="0" presId="urn:microsoft.com/office/officeart/2016/7/layout/BasicLinearProcessNumbered"/>
    <dgm:cxn modelId="{05A02B8A-7998-47A9-925B-5C4F8AC0F855}" type="presParOf" srcId="{2E3064C0-B0EE-44FF-B7D3-25D4AF6A5611}" destId="{71C2DC66-4179-43CF-9AEC-17EF55321EFB}" srcOrd="2" destOrd="0" presId="urn:microsoft.com/office/officeart/2016/7/layout/BasicLinearProcessNumbered"/>
    <dgm:cxn modelId="{AE36EF40-26CC-4F7A-955B-0532FC9BC238}" type="presParOf" srcId="{71C2DC66-4179-43CF-9AEC-17EF55321EFB}" destId="{67895367-291F-4487-9ABE-A442E5C3657F}" srcOrd="0" destOrd="0" presId="urn:microsoft.com/office/officeart/2016/7/layout/BasicLinearProcessNumbered"/>
    <dgm:cxn modelId="{8EBA4182-9521-4C46-A820-B74E0DE9485E}" type="presParOf" srcId="{71C2DC66-4179-43CF-9AEC-17EF55321EFB}" destId="{4FA0A772-563B-4EBC-90F5-9C58D0EDA133}" srcOrd="1" destOrd="0" presId="urn:microsoft.com/office/officeart/2016/7/layout/BasicLinearProcessNumbered"/>
    <dgm:cxn modelId="{FB0CEA84-14E3-4E06-A81C-685D2FCECA6B}" type="presParOf" srcId="{71C2DC66-4179-43CF-9AEC-17EF55321EFB}" destId="{4ABC8E5D-0AF7-46F8-96AD-17C2D5A87115}" srcOrd="2" destOrd="0" presId="urn:microsoft.com/office/officeart/2016/7/layout/BasicLinearProcessNumbered"/>
    <dgm:cxn modelId="{D0F8C752-89E7-4193-8DBC-98E9751EDBDC}" type="presParOf" srcId="{71C2DC66-4179-43CF-9AEC-17EF55321EFB}" destId="{53B10D7E-D720-48A6-812A-04DF7E511049}" srcOrd="3" destOrd="0" presId="urn:microsoft.com/office/officeart/2016/7/layout/BasicLinearProcessNumbered"/>
    <dgm:cxn modelId="{F0370E3C-4F2D-4194-89A3-F056A8188C3D}" type="presParOf" srcId="{2E3064C0-B0EE-44FF-B7D3-25D4AF6A5611}" destId="{66CE6C98-B248-4995-BB27-12CE24AF44EF}" srcOrd="3" destOrd="0" presId="urn:microsoft.com/office/officeart/2016/7/layout/BasicLinearProcessNumbered"/>
    <dgm:cxn modelId="{BE13E70C-554F-4908-9E2E-13E9052AD32D}" type="presParOf" srcId="{2E3064C0-B0EE-44FF-B7D3-25D4AF6A5611}" destId="{DA165242-31E7-4460-A2B5-CDFA6AB2175A}" srcOrd="4" destOrd="0" presId="urn:microsoft.com/office/officeart/2016/7/layout/BasicLinearProcessNumbered"/>
    <dgm:cxn modelId="{FE10EAC8-3F74-41AF-8723-233AD5FAD4C9}" type="presParOf" srcId="{DA165242-31E7-4460-A2B5-CDFA6AB2175A}" destId="{542927BF-D3A5-4B5A-939A-FCEFABB6C94E}" srcOrd="0" destOrd="0" presId="urn:microsoft.com/office/officeart/2016/7/layout/BasicLinearProcessNumbered"/>
    <dgm:cxn modelId="{27B7DB89-C6C9-4439-9E8F-6E6AAD13F33E}" type="presParOf" srcId="{DA165242-31E7-4460-A2B5-CDFA6AB2175A}" destId="{25EF68A5-0217-4C38-AA22-6930474128BE}" srcOrd="1" destOrd="0" presId="urn:microsoft.com/office/officeart/2016/7/layout/BasicLinearProcessNumbered"/>
    <dgm:cxn modelId="{279A415F-56AC-48B3-B0C3-7B480892FDFF}" type="presParOf" srcId="{DA165242-31E7-4460-A2B5-CDFA6AB2175A}" destId="{668FBC40-DD9D-4658-8F40-D5E776420F59}" srcOrd="2" destOrd="0" presId="urn:microsoft.com/office/officeart/2016/7/layout/BasicLinearProcessNumbered"/>
    <dgm:cxn modelId="{DFB03116-AB1A-4448-935B-29D860E894AE}" type="presParOf" srcId="{DA165242-31E7-4460-A2B5-CDFA6AB2175A}" destId="{C816BA5D-BD03-497E-AFEB-F845D29EBFF9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6F8AC6-72F4-410F-A1FD-9B1D49D057F4}">
      <dsp:nvSpPr>
        <dsp:cNvPr id="0" name=""/>
        <dsp:cNvSpPr/>
      </dsp:nvSpPr>
      <dsp:spPr>
        <a:xfrm>
          <a:off x="5134" y="1698153"/>
          <a:ext cx="1591716" cy="955030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</a:schemeClr>
        </a:solidFill>
        <a:ln w="381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</a:rPr>
            <a:t>Description</a:t>
          </a:r>
          <a:br>
            <a:rPr lang="en-US" sz="1800" kern="1200" dirty="0">
              <a:solidFill>
                <a:schemeClr val="tx1"/>
              </a:solidFill>
            </a:rPr>
          </a:br>
          <a:r>
            <a:rPr lang="en-US" sz="1800" kern="1200" dirty="0">
              <a:solidFill>
                <a:schemeClr val="tx1"/>
              </a:solidFill>
            </a:rPr>
            <a:t>Timeline</a:t>
          </a:r>
          <a:br>
            <a:rPr lang="en-US" sz="1800" kern="1200" dirty="0">
              <a:solidFill>
                <a:schemeClr val="tx1"/>
              </a:solidFill>
            </a:rPr>
          </a:br>
          <a:r>
            <a:rPr lang="en-US" sz="1800" kern="1200" dirty="0">
              <a:solidFill>
                <a:schemeClr val="tx1"/>
              </a:solidFill>
            </a:rPr>
            <a:t>Recap</a:t>
          </a:r>
        </a:p>
      </dsp:txBody>
      <dsp:txXfrm>
        <a:off x="33106" y="1726125"/>
        <a:ext cx="1535772" cy="899086"/>
      </dsp:txXfrm>
    </dsp:sp>
    <dsp:sp modelId="{5E125530-5B41-4999-A3B8-3D75BA878593}">
      <dsp:nvSpPr>
        <dsp:cNvPr id="0" name=""/>
        <dsp:cNvSpPr/>
      </dsp:nvSpPr>
      <dsp:spPr>
        <a:xfrm>
          <a:off x="1756023" y="1978296"/>
          <a:ext cx="337443" cy="394745"/>
        </a:xfrm>
        <a:prstGeom prst="rightArrow">
          <a:avLst>
            <a:gd name="adj1" fmla="val 60000"/>
            <a:gd name="adj2" fmla="val 50000"/>
          </a:avLst>
        </a:prstGeom>
        <a:solidFill>
          <a:schemeClr val="bg1">
            <a:lumMod val="65000"/>
          </a:schemeClr>
        </a:solidFill>
        <a:ln w="38100"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1756023" y="2057245"/>
        <a:ext cx="236210" cy="236847"/>
      </dsp:txXfrm>
    </dsp:sp>
    <dsp:sp modelId="{8CD3287F-EBC7-4F6C-9E72-0B4925FC454C}">
      <dsp:nvSpPr>
        <dsp:cNvPr id="0" name=""/>
        <dsp:cNvSpPr/>
      </dsp:nvSpPr>
      <dsp:spPr>
        <a:xfrm>
          <a:off x="2233538" y="1698153"/>
          <a:ext cx="1591716" cy="955030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</a:schemeClr>
        </a:solidFill>
        <a:ln w="381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</a:rPr>
            <a:t>Learning</a:t>
          </a:r>
          <a:r>
            <a:rPr lang="en-US" sz="1800" kern="1200" dirty="0"/>
            <a:t> </a:t>
          </a:r>
          <a:r>
            <a:rPr lang="en-US" sz="1800" kern="1200" dirty="0">
              <a:solidFill>
                <a:schemeClr val="tx1"/>
              </a:solidFill>
            </a:rPr>
            <a:t>Objectives</a:t>
          </a:r>
        </a:p>
      </dsp:txBody>
      <dsp:txXfrm>
        <a:off x="2261510" y="1726125"/>
        <a:ext cx="1535772" cy="899086"/>
      </dsp:txXfrm>
    </dsp:sp>
    <dsp:sp modelId="{3D9372AF-D3E5-44F9-9319-44FA7FAF767B}">
      <dsp:nvSpPr>
        <dsp:cNvPr id="0" name=""/>
        <dsp:cNvSpPr/>
      </dsp:nvSpPr>
      <dsp:spPr>
        <a:xfrm>
          <a:off x="3984426" y="1978296"/>
          <a:ext cx="337443" cy="394745"/>
        </a:xfrm>
        <a:prstGeom prst="rightArrow">
          <a:avLst>
            <a:gd name="adj1" fmla="val 60000"/>
            <a:gd name="adj2" fmla="val 50000"/>
          </a:avLst>
        </a:prstGeom>
        <a:solidFill>
          <a:schemeClr val="bg1">
            <a:lumMod val="65000"/>
          </a:schemeClr>
        </a:solidFill>
        <a:ln w="38100"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3984426" y="2057245"/>
        <a:ext cx="236210" cy="236847"/>
      </dsp:txXfrm>
    </dsp:sp>
    <dsp:sp modelId="{F63487A9-997A-43BE-9B13-E8D4608AF875}">
      <dsp:nvSpPr>
        <dsp:cNvPr id="0" name=""/>
        <dsp:cNvSpPr/>
      </dsp:nvSpPr>
      <dsp:spPr>
        <a:xfrm>
          <a:off x="4461941" y="1698153"/>
          <a:ext cx="1591716" cy="955030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</a:schemeClr>
        </a:solidFill>
        <a:ln w="381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</a:rPr>
            <a:t>Performance parameters</a:t>
          </a:r>
        </a:p>
      </dsp:txBody>
      <dsp:txXfrm>
        <a:off x="4489913" y="1726125"/>
        <a:ext cx="1535772" cy="899086"/>
      </dsp:txXfrm>
    </dsp:sp>
    <dsp:sp modelId="{32A15876-9E86-4FAB-B124-CE6280459FDA}">
      <dsp:nvSpPr>
        <dsp:cNvPr id="0" name=""/>
        <dsp:cNvSpPr/>
      </dsp:nvSpPr>
      <dsp:spPr>
        <a:xfrm>
          <a:off x="6212830" y="1978296"/>
          <a:ext cx="337443" cy="394745"/>
        </a:xfrm>
        <a:prstGeom prst="rightArrow">
          <a:avLst>
            <a:gd name="adj1" fmla="val 60000"/>
            <a:gd name="adj2" fmla="val 50000"/>
          </a:avLst>
        </a:prstGeom>
        <a:solidFill>
          <a:schemeClr val="bg1">
            <a:lumMod val="65000"/>
          </a:schemeClr>
        </a:solidFill>
        <a:ln w="38100"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6212830" y="2057245"/>
        <a:ext cx="236210" cy="236847"/>
      </dsp:txXfrm>
    </dsp:sp>
    <dsp:sp modelId="{3549CEED-7376-4928-B02D-11D05AAD1C4D}">
      <dsp:nvSpPr>
        <dsp:cNvPr id="0" name=""/>
        <dsp:cNvSpPr/>
      </dsp:nvSpPr>
      <dsp:spPr>
        <a:xfrm>
          <a:off x="6690345" y="1698153"/>
          <a:ext cx="1591716" cy="955030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</a:schemeClr>
        </a:solidFill>
        <a:ln w="381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</a:rPr>
            <a:t>PID control design</a:t>
          </a:r>
        </a:p>
      </dsp:txBody>
      <dsp:txXfrm>
        <a:off x="6718317" y="1726125"/>
        <a:ext cx="1535772" cy="899086"/>
      </dsp:txXfrm>
    </dsp:sp>
    <dsp:sp modelId="{E103CEB3-48A5-4785-8FF3-9D813EA3FDBC}">
      <dsp:nvSpPr>
        <dsp:cNvPr id="0" name=""/>
        <dsp:cNvSpPr/>
      </dsp:nvSpPr>
      <dsp:spPr>
        <a:xfrm>
          <a:off x="8441233" y="1978296"/>
          <a:ext cx="337443" cy="394745"/>
        </a:xfrm>
        <a:prstGeom prst="rightArrow">
          <a:avLst>
            <a:gd name="adj1" fmla="val 60000"/>
            <a:gd name="adj2" fmla="val 50000"/>
          </a:avLst>
        </a:prstGeom>
        <a:solidFill>
          <a:schemeClr val="bg1">
            <a:lumMod val="65000"/>
          </a:schemeClr>
        </a:solidFill>
        <a:ln w="38100"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8441233" y="2057245"/>
        <a:ext cx="236210" cy="236847"/>
      </dsp:txXfrm>
    </dsp:sp>
    <dsp:sp modelId="{036CA8E3-2DF8-454F-890F-AE3D6FE0EC35}">
      <dsp:nvSpPr>
        <dsp:cNvPr id="0" name=""/>
        <dsp:cNvSpPr/>
      </dsp:nvSpPr>
      <dsp:spPr>
        <a:xfrm>
          <a:off x="8918748" y="1698153"/>
          <a:ext cx="1591716" cy="955030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</a:schemeClr>
        </a:solidFill>
        <a:ln w="381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</a:rPr>
            <a:t>PID playground</a:t>
          </a:r>
        </a:p>
      </dsp:txBody>
      <dsp:txXfrm>
        <a:off x="8946720" y="1726125"/>
        <a:ext cx="1535772" cy="8990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87FF6D-7BFF-4912-BC19-A08355767367}">
      <dsp:nvSpPr>
        <dsp:cNvPr id="0" name=""/>
        <dsp:cNvSpPr/>
      </dsp:nvSpPr>
      <dsp:spPr>
        <a:xfrm>
          <a:off x="2992396" y="715179"/>
          <a:ext cx="55242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52420" y="45720"/>
              </a:lnTo>
            </a:path>
          </a:pathLst>
        </a:custGeom>
        <a:noFill/>
        <a:ln w="38100" cap="flat" cmpd="sng" algn="ctr">
          <a:solidFill>
            <a:schemeClr val="tx1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254030" y="757984"/>
        <a:ext cx="29151" cy="5830"/>
      </dsp:txXfrm>
    </dsp:sp>
    <dsp:sp modelId="{12D52872-CCD2-4738-B88E-C39E423740BF}">
      <dsp:nvSpPr>
        <dsp:cNvPr id="0" name=""/>
        <dsp:cNvSpPr/>
      </dsp:nvSpPr>
      <dsp:spPr>
        <a:xfrm>
          <a:off x="459325" y="438"/>
          <a:ext cx="2534871" cy="1520922"/>
        </a:xfrm>
        <a:prstGeom prst="rect">
          <a:avLst/>
        </a:prstGeom>
        <a:solidFill>
          <a:schemeClr val="tx2">
            <a:lumMod val="50000"/>
            <a:lumOff val="50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4211" tIns="130381" rIns="124211" bIns="130381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Week 1: Modeling dynamical systems</a:t>
          </a:r>
        </a:p>
      </dsp:txBody>
      <dsp:txXfrm>
        <a:off x="459325" y="438"/>
        <a:ext cx="2534871" cy="1520922"/>
      </dsp:txXfrm>
    </dsp:sp>
    <dsp:sp modelId="{E41D688B-3759-4375-9B80-15B2FFC55EED}">
      <dsp:nvSpPr>
        <dsp:cNvPr id="0" name=""/>
        <dsp:cNvSpPr/>
      </dsp:nvSpPr>
      <dsp:spPr>
        <a:xfrm>
          <a:off x="1726760" y="1519561"/>
          <a:ext cx="3117891" cy="552420"/>
        </a:xfrm>
        <a:custGeom>
          <a:avLst/>
          <a:gdLst/>
          <a:ahLst/>
          <a:cxnLst/>
          <a:rect l="0" t="0" r="0" b="0"/>
          <a:pathLst>
            <a:path>
              <a:moveTo>
                <a:pt x="3117891" y="0"/>
              </a:moveTo>
              <a:lnTo>
                <a:pt x="3117891" y="293310"/>
              </a:lnTo>
              <a:lnTo>
                <a:pt x="0" y="293310"/>
              </a:lnTo>
              <a:lnTo>
                <a:pt x="0" y="552420"/>
              </a:lnTo>
            </a:path>
          </a:pathLst>
        </a:custGeom>
        <a:noFill/>
        <a:ln w="38100" cap="flat" cmpd="sng" algn="ctr">
          <a:solidFill>
            <a:schemeClr val="tx1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206408" y="1792856"/>
        <a:ext cx="158596" cy="5830"/>
      </dsp:txXfrm>
    </dsp:sp>
    <dsp:sp modelId="{44CA9520-377C-4D3D-B017-CB9C3C9D9B95}">
      <dsp:nvSpPr>
        <dsp:cNvPr id="0" name=""/>
        <dsp:cNvSpPr/>
      </dsp:nvSpPr>
      <dsp:spPr>
        <a:xfrm>
          <a:off x="3577216" y="438"/>
          <a:ext cx="2534871" cy="1520922"/>
        </a:xfrm>
        <a:prstGeom prst="rect">
          <a:avLst/>
        </a:prstGeom>
        <a:solidFill>
          <a:schemeClr val="tx2">
            <a:lumMod val="50000"/>
            <a:lumOff val="50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4211" tIns="130381" rIns="124211" bIns="130381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Week 2: </a:t>
          </a:r>
          <a:br>
            <a:rPr lang="en-US" sz="2200" kern="1200" dirty="0"/>
          </a:br>
          <a:r>
            <a:rPr lang="en-US" sz="2200" kern="1200" dirty="0"/>
            <a:t>Laplace Transforms</a:t>
          </a:r>
        </a:p>
      </dsp:txBody>
      <dsp:txXfrm>
        <a:off x="3577216" y="438"/>
        <a:ext cx="2534871" cy="1520922"/>
      </dsp:txXfrm>
    </dsp:sp>
    <dsp:sp modelId="{BFE963F6-FB7D-41F1-AF72-175F8026C81A}">
      <dsp:nvSpPr>
        <dsp:cNvPr id="0" name=""/>
        <dsp:cNvSpPr/>
      </dsp:nvSpPr>
      <dsp:spPr>
        <a:xfrm>
          <a:off x="2992396" y="2819123"/>
          <a:ext cx="55242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52420" y="45720"/>
              </a:lnTo>
            </a:path>
          </a:pathLst>
        </a:custGeom>
        <a:noFill/>
        <a:ln w="38100" cap="flat" cmpd="sng" algn="ctr">
          <a:solidFill>
            <a:schemeClr val="tx1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254030" y="2861927"/>
        <a:ext cx="29151" cy="5830"/>
      </dsp:txXfrm>
    </dsp:sp>
    <dsp:sp modelId="{6F834D1F-3298-41E7-A2ED-086544CDFD1C}">
      <dsp:nvSpPr>
        <dsp:cNvPr id="0" name=""/>
        <dsp:cNvSpPr/>
      </dsp:nvSpPr>
      <dsp:spPr>
        <a:xfrm>
          <a:off x="459325" y="2104381"/>
          <a:ext cx="2534871" cy="1520922"/>
        </a:xfrm>
        <a:prstGeom prst="rect">
          <a:avLst/>
        </a:prstGeom>
        <a:solidFill>
          <a:schemeClr val="tx2">
            <a:lumMod val="50000"/>
            <a:lumOff val="50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4211" tIns="130381" rIns="124211" bIns="130381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Week 3: </a:t>
          </a:r>
          <a:br>
            <a:rPr lang="en-US" sz="2200" kern="1200" dirty="0"/>
          </a:br>
          <a:r>
            <a:rPr lang="en-US" sz="2200" kern="1200" dirty="0"/>
            <a:t>State space representation</a:t>
          </a:r>
        </a:p>
      </dsp:txBody>
      <dsp:txXfrm>
        <a:off x="459325" y="2104381"/>
        <a:ext cx="2534871" cy="1520922"/>
      </dsp:txXfrm>
    </dsp:sp>
    <dsp:sp modelId="{D0E468CA-C0E6-40C0-9E46-67AE60F11E07}">
      <dsp:nvSpPr>
        <dsp:cNvPr id="0" name=""/>
        <dsp:cNvSpPr/>
      </dsp:nvSpPr>
      <dsp:spPr>
        <a:xfrm>
          <a:off x="1726760" y="3623504"/>
          <a:ext cx="3117891" cy="552420"/>
        </a:xfrm>
        <a:custGeom>
          <a:avLst/>
          <a:gdLst/>
          <a:ahLst/>
          <a:cxnLst/>
          <a:rect l="0" t="0" r="0" b="0"/>
          <a:pathLst>
            <a:path>
              <a:moveTo>
                <a:pt x="3117891" y="0"/>
              </a:moveTo>
              <a:lnTo>
                <a:pt x="3117891" y="293310"/>
              </a:lnTo>
              <a:lnTo>
                <a:pt x="0" y="293310"/>
              </a:lnTo>
              <a:lnTo>
                <a:pt x="0" y="552420"/>
              </a:lnTo>
            </a:path>
          </a:pathLst>
        </a:custGeom>
        <a:noFill/>
        <a:ln w="38100" cap="flat" cmpd="sng" algn="ctr">
          <a:solidFill>
            <a:schemeClr val="tx1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206408" y="3896799"/>
        <a:ext cx="158596" cy="5830"/>
      </dsp:txXfrm>
    </dsp:sp>
    <dsp:sp modelId="{D808C92A-23C3-432E-BBC8-22F553DB3E6B}">
      <dsp:nvSpPr>
        <dsp:cNvPr id="0" name=""/>
        <dsp:cNvSpPr/>
      </dsp:nvSpPr>
      <dsp:spPr>
        <a:xfrm>
          <a:off x="3577216" y="2104381"/>
          <a:ext cx="2534871" cy="1520922"/>
        </a:xfrm>
        <a:prstGeom prst="rect">
          <a:avLst/>
        </a:prstGeom>
        <a:solidFill>
          <a:schemeClr val="tx2">
            <a:lumMod val="50000"/>
            <a:lumOff val="50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4211" tIns="130381" rIns="124211" bIns="130381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Week 4: </a:t>
          </a:r>
          <a:br>
            <a:rPr lang="en-US" sz="2200" kern="1200" dirty="0"/>
          </a:br>
          <a:r>
            <a:rPr lang="en-US" sz="2200" kern="1200" dirty="0"/>
            <a:t>Time domain analysis</a:t>
          </a:r>
        </a:p>
      </dsp:txBody>
      <dsp:txXfrm>
        <a:off x="3577216" y="2104381"/>
        <a:ext cx="2534871" cy="1520922"/>
      </dsp:txXfrm>
    </dsp:sp>
    <dsp:sp modelId="{5521A216-3137-45FC-9248-F8C17F9A9759}">
      <dsp:nvSpPr>
        <dsp:cNvPr id="0" name=""/>
        <dsp:cNvSpPr/>
      </dsp:nvSpPr>
      <dsp:spPr>
        <a:xfrm>
          <a:off x="2992396" y="4923066"/>
          <a:ext cx="55242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52420" y="45720"/>
              </a:lnTo>
            </a:path>
          </a:pathLst>
        </a:custGeom>
        <a:noFill/>
        <a:ln w="38100" cap="flat" cmpd="sng" algn="ctr">
          <a:solidFill>
            <a:schemeClr val="tx1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254030" y="4965871"/>
        <a:ext cx="29151" cy="5830"/>
      </dsp:txXfrm>
    </dsp:sp>
    <dsp:sp modelId="{08732D13-5DC0-4835-986E-94FB3371C8E3}">
      <dsp:nvSpPr>
        <dsp:cNvPr id="0" name=""/>
        <dsp:cNvSpPr/>
      </dsp:nvSpPr>
      <dsp:spPr>
        <a:xfrm>
          <a:off x="459325" y="4208324"/>
          <a:ext cx="2534871" cy="1520922"/>
        </a:xfrm>
        <a:prstGeom prst="rect">
          <a:avLst/>
        </a:prstGeom>
        <a:solidFill>
          <a:schemeClr val="tx2">
            <a:lumMod val="50000"/>
            <a:lumOff val="50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4211" tIns="130381" rIns="124211" bIns="130381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Week 5: Concepts of stability and feedback</a:t>
          </a:r>
        </a:p>
      </dsp:txBody>
      <dsp:txXfrm>
        <a:off x="459325" y="4208324"/>
        <a:ext cx="2534871" cy="1520922"/>
      </dsp:txXfrm>
    </dsp:sp>
    <dsp:sp modelId="{04444336-D4E8-4DC6-81EA-07846630469A}">
      <dsp:nvSpPr>
        <dsp:cNvPr id="0" name=""/>
        <dsp:cNvSpPr/>
      </dsp:nvSpPr>
      <dsp:spPr>
        <a:xfrm>
          <a:off x="3577216" y="4208324"/>
          <a:ext cx="2534871" cy="152092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4211" tIns="130381" rIns="124211" bIns="130381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Week 6: Introduction to PID control</a:t>
          </a:r>
          <a:endParaRPr lang="en-US" sz="2200" kern="1200" dirty="0"/>
        </a:p>
      </dsp:txBody>
      <dsp:txXfrm>
        <a:off x="3577216" y="4208324"/>
        <a:ext cx="2534871" cy="152092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EA9B92-3834-4D0A-B24F-DA2D05BBA0B4}">
      <dsp:nvSpPr>
        <dsp:cNvPr id="0" name=""/>
        <dsp:cNvSpPr/>
      </dsp:nvSpPr>
      <dsp:spPr>
        <a:xfrm>
          <a:off x="0" y="1172967"/>
          <a:ext cx="2053566" cy="3332577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104" tIns="330200" rIns="160104" bIns="33020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Performance parameters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Rise time, 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Settling time, 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Peak overshoot, 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Steady state error </a:t>
          </a:r>
        </a:p>
      </dsp:txBody>
      <dsp:txXfrm>
        <a:off x="0" y="2439346"/>
        <a:ext cx="2053566" cy="1999546"/>
      </dsp:txXfrm>
    </dsp:sp>
    <dsp:sp modelId="{5EA7F1E9-EA42-4C3E-A848-73E5B0ED1987}">
      <dsp:nvSpPr>
        <dsp:cNvPr id="0" name=""/>
        <dsp:cNvSpPr/>
      </dsp:nvSpPr>
      <dsp:spPr>
        <a:xfrm>
          <a:off x="595534" y="1689258"/>
          <a:ext cx="862497" cy="86249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244" tIns="12700" rIns="67244" bIns="1270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/>
            <a:t>1</a:t>
          </a:r>
        </a:p>
      </dsp:txBody>
      <dsp:txXfrm>
        <a:off x="721844" y="1815568"/>
        <a:ext cx="609877" cy="609877"/>
      </dsp:txXfrm>
    </dsp:sp>
    <dsp:sp modelId="{C6534BB3-4F36-48EA-B311-DFDD4512C8F7}">
      <dsp:nvSpPr>
        <dsp:cNvPr id="0" name=""/>
        <dsp:cNvSpPr/>
      </dsp:nvSpPr>
      <dsp:spPr>
        <a:xfrm>
          <a:off x="0" y="4530680"/>
          <a:ext cx="2053566" cy="7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895367-291F-4487-9ABE-A442E5C3657F}">
      <dsp:nvSpPr>
        <dsp:cNvPr id="0" name=""/>
        <dsp:cNvSpPr/>
      </dsp:nvSpPr>
      <dsp:spPr>
        <a:xfrm>
          <a:off x="2258923" y="1172967"/>
          <a:ext cx="2053566" cy="3291924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104" tIns="330200" rIns="160104" bIns="33020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Design a PID controller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Understand the basic components of a PID (Proportional-Integral-Derivative) controller and learn how to design one to control a simple system</a:t>
          </a:r>
        </a:p>
      </dsp:txBody>
      <dsp:txXfrm>
        <a:off x="2258923" y="2423898"/>
        <a:ext cx="2053566" cy="1975154"/>
      </dsp:txXfrm>
    </dsp:sp>
    <dsp:sp modelId="{4FA0A772-563B-4EBC-90F5-9C58D0EDA133}">
      <dsp:nvSpPr>
        <dsp:cNvPr id="0" name=""/>
        <dsp:cNvSpPr/>
      </dsp:nvSpPr>
      <dsp:spPr>
        <a:xfrm>
          <a:off x="2854457" y="1668932"/>
          <a:ext cx="862497" cy="862497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244" tIns="12700" rIns="67244" bIns="1270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/>
            <a:t>2</a:t>
          </a:r>
        </a:p>
      </dsp:txBody>
      <dsp:txXfrm>
        <a:off x="2980767" y="1795242"/>
        <a:ext cx="609877" cy="609877"/>
      </dsp:txXfrm>
    </dsp:sp>
    <dsp:sp modelId="{4ABC8E5D-0AF7-46F8-96AD-17C2D5A87115}">
      <dsp:nvSpPr>
        <dsp:cNvPr id="0" name=""/>
        <dsp:cNvSpPr/>
      </dsp:nvSpPr>
      <dsp:spPr>
        <a:xfrm>
          <a:off x="2255308" y="4479873"/>
          <a:ext cx="2053566" cy="7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2927BF-D3A5-4B5A-939A-FCEFABB6C94E}">
      <dsp:nvSpPr>
        <dsp:cNvPr id="0" name=""/>
        <dsp:cNvSpPr/>
      </dsp:nvSpPr>
      <dsp:spPr>
        <a:xfrm>
          <a:off x="4517846" y="1172967"/>
          <a:ext cx="2053566" cy="3383751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104" tIns="330200" rIns="160104" bIns="33020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Analyze system response 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Students will be able to simulate the system with the PID controller, analyzing the system's response and the effects of tuning the PID gains.</a:t>
          </a:r>
        </a:p>
      </dsp:txBody>
      <dsp:txXfrm>
        <a:off x="4517846" y="2458792"/>
        <a:ext cx="2053566" cy="2030251"/>
      </dsp:txXfrm>
    </dsp:sp>
    <dsp:sp modelId="{25EF68A5-0217-4C38-AA22-6930474128BE}">
      <dsp:nvSpPr>
        <dsp:cNvPr id="0" name=""/>
        <dsp:cNvSpPr/>
      </dsp:nvSpPr>
      <dsp:spPr>
        <a:xfrm>
          <a:off x="5113380" y="1714845"/>
          <a:ext cx="862497" cy="862497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244" tIns="12700" rIns="67244" bIns="1270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/>
            <a:t>3</a:t>
          </a:r>
        </a:p>
      </dsp:txBody>
      <dsp:txXfrm>
        <a:off x="5239690" y="1841155"/>
        <a:ext cx="609877" cy="609877"/>
      </dsp:txXfrm>
    </dsp:sp>
    <dsp:sp modelId="{668FBC40-DD9D-4658-8F40-D5E776420F59}">
      <dsp:nvSpPr>
        <dsp:cNvPr id="0" name=""/>
        <dsp:cNvSpPr/>
      </dsp:nvSpPr>
      <dsp:spPr>
        <a:xfrm>
          <a:off x="4517846" y="4546107"/>
          <a:ext cx="2053566" cy="7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8BB537-D1D7-43A7-9A40-DB5DF79096F2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70E931-13A8-4B77-8E75-C6E4CD4E6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282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70E931-13A8-4B77-8E75-C6E4CD4E690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205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6847D-1CF6-46BA-B46B-48BED0604A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 cap="all" spc="1500" baseline="0">
                <a:latin typeface="+mj-lt"/>
                <a:ea typeface="Source Sans Pro SemiBold" panose="020B06030304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B4F5A5-C931-4A4C-B6B1-EF4C95965B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cap="all" spc="4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8A351602-3772-4279-B0D3-A523F6F6EAB3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5AAAA75-5FFB-4C07-AD4A-3146773E6CDD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1479895E-3847-44BB-8404-28F14219FB70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0E02F68-8149-4236-8D9F-6B550F78B932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56FCAAB-F073-4561-A484-42C7DD10DC26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CF8DB94-87A3-43E9-9BBB-301CFF0FB05B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DE4AEC-B6E4-439C-B716-EBE3D4D1D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FF81C-1FCB-4DBA-8044-F1A0FCFD45A6}" type="datetime1">
              <a:rPr lang="en-US" smtClean="0"/>
              <a:t>12/5/2024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8BC18-102E-45BF-8FEA-801E9C59D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A8BF5F-B1F8-461F-9B3D-7D50D0242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D6BF779-0B8C-4CC2-9268-9506AD0C5331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131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3A871-D377-4EC0-9ACF-86842F01E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D53202-92A9-45A3-B812-777DB9578B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7196FB0C-3A9D-4892-90C9-21F3459AAD9E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6938C96-CF0F-4B69-A695-913F11BFC6F0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CA7E6BB-6B60-4BF5-9D3E-A3FE782EF5B0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F693EDA-57B3-4AEB-863B-B198C2A5A8E3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3A04A96-045F-4B6E-AEEE-11A2FA01B4FC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FB357DC-5AD3-44F4-879B-5AD6B18AC36F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2CA47F-83AD-4BE3-AC2F-6C17883F7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092B3-2D87-4CDF-B84B-C46E5F5D31F7}" type="datetime1">
              <a:rPr lang="en-US" smtClean="0"/>
              <a:t>12/5/2024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118A72-3200-4597-A9C5-0D9ECFF3E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70055A-71D4-49B4-8A8F-19AFDB84E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B0E5D27-C447-432F-982D-B60FDD6F34AD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550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8C59DBB-9256-464D-8A6A-8BDA71541D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25E310-E6CB-4838-8E9B-B288DA5527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BCF412A8-E798-47AD-ABD9-98D76A55D30B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70160C5-475D-401A-AEE2-2C04E99A1518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7CC7CE9-9C7F-49C2-8609-47BF523390F5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26FD5F1-978C-45AF-9086-D5DBE1F01681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873AB1C-723A-4FB4-9B23-65BAF5074833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1DE5510-5094-4FA4-96E5-AD4841D1C38A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CE2202-679F-48B0-B2DD-F6F547112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69E57-47B1-47B0-B526-3153E4B1E729}" type="datetime1">
              <a:rPr lang="en-US" smtClean="0"/>
              <a:t>12/5/2024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7BC83D-E4C0-49E1-ADA1-1AF403984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BF211E-B2EA-4CDC-9E84-B68983949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FE2F5FD-5D31-4C1D-82F8-93624C7B0A3C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177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88500-1605-41EA-A15F-9B79DF7E4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B14AC8-25A5-4D7F-BF23-CB20AA2ECF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8997F1B7-1EE7-4EA5-A5A4-866F9A810C9F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5E13483-2FB6-4753-8402-06FDC3498E06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88F0DF22-F640-4002-B783-DF1C6A9473F6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C2787B8-7984-4332-B611-D3D3DE898FE0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AF3646C-B3D7-4F57-8FD2-CD93CEB39214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65FA7DA-93A0-43A4-834C-0F1BB9806A8C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995D22-0146-4DE2-9E78-4C00333D4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7773D-8987-489A-A650-3D6F7D5C7C38}" type="datetime1">
              <a:rPr lang="en-US" smtClean="0"/>
              <a:t>12/5/2024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59717A-A1FE-485D-AFFF-2C7026C71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6DB88B-64CF-4100-8F07-D191DD793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04332FF-8349-42A5-B5C8-5EE3825CE252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78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BFE6C-EBF1-47DE-8468-E7125172B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104992-D139-48DC-BCCE-D71EA23CA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A8C5E768-0E62-4DE7-A0AF-93121DA8439E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6402845F-9E8A-41E1-B051-1AAA46C997A2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A45C410-5FD0-4339-A3BC-A865DE4190A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7B0B703-8BA8-483C-A433-C44C809687DE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CCFA03D-B879-419B-88B9-F4F3645C8AF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6B0260A-6B2D-4F54-8614-60BC3103E166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1AB8F6-0796-47E9-B1D4-760B7CCFC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150C1-1D78-4D80-810D-E9E86F6E88AB}" type="datetime1">
              <a:rPr lang="en-US" smtClean="0"/>
              <a:t>12/5/2024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886FC0-7327-44D9-B689-0AE73FD25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19D265-BFBA-4C93-9B1A-B9483AE6B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64F5FEB-DE92-47DA-8C46-DC088E8960A4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860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637BE-B22F-40EE-94F0-04549BC56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A71582-4BAF-4211-AD4A-476ED6EB11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9DCF6B-C800-4345-BAE9-EE9FA65903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E6190A1E-5381-43C4-B058-7758339984D6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7E35469-0BEA-4E5E-955F-1AA300A62DE5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8F650BE-565E-4A52-8143-7A87700FC5F5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286A3F89-AA2A-44E5-915E-C47A069EB68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C57F514-AB27-4489-8D3C-01DD1025DDAD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141169F-1C39-4D04-AF32-D0D14D004B05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087465-759F-4895-8FC6-DD464FB91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9CBD8-1588-4B6B-B74D-87480DDE94C0}" type="datetime1">
              <a:rPr lang="en-US" smtClean="0"/>
              <a:t>12/5/2024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F1AA18-D8A5-44D9-881C-522258ED5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BA574-A76A-4F4C-8CBD-768278B66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793E083-ADC4-4391-83DD-781529A66110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160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1B666-D6BE-4FA8-9CF1-F15FD58B0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E4B4A-DE64-4563-83CD-C40B1D681D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DA0314-0202-4E6D-8352-C28376A9C0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B56083-87B4-4603-B6FF-A9EB68E3E6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3708CF-F028-4917-A9CB-59BF5248A2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10" name="Graphic 185">
            <a:extLst>
              <a:ext uri="{FF2B5EF4-FFF2-40B4-BE49-F238E27FC236}">
                <a16:creationId xmlns:a16="http://schemas.microsoft.com/office/drawing/2014/main" id="{81B934BF-E239-47E1-93E9-EA3182162D21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3BBF177-5044-426A-93ED-64BDC84BF184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4270648-77F5-4D28-B691-DA57AA28FD73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086B770-2F70-4B7B-9525-286BBD63AD72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7DDC14D-7AE3-41CD-ADFC-A3601D4F9DF3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2181834-8401-4B66-85EE-1CBF57807DAB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33C091-3B62-4087-9A97-63BBE28CF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94440-721C-4D75-BD4F-4CFB3D51CDCA}" type="datetime1">
              <a:rPr lang="en-US" smtClean="0"/>
              <a:t>12/5/2024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0710C3-2723-4847-BCAF-96D9FAE50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618B2C-95AC-4438-97FD-07ACF297B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6B0F5A7-6E8A-4BCD-8F1F-233ECD21B262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612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9CF7F-748D-4598-983E-96A2BE2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6" name="Graphic 185">
            <a:extLst>
              <a:ext uri="{FF2B5EF4-FFF2-40B4-BE49-F238E27FC236}">
                <a16:creationId xmlns:a16="http://schemas.microsoft.com/office/drawing/2014/main" id="{DFD4D3BE-80D4-4E69-9C76-F0D8517DF690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A0B6E97F-00E1-4372-8978-8BCBDC9026E6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C7651B7-7A30-4AFA-A4D7-0B0C5D2DDAA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D2FC5CA-556B-4409-B084-34753A1F04E6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E63FB41-EE1F-4889-9096-3A38936330D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DD19F3B-7B3E-4861-8FDA-D0116C96C16E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0A2C46-C908-4010-AAE2-9FA41B145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01A64-483B-4532-94FB-D8F90CB6DEE0}" type="datetime1">
              <a:rPr lang="en-US" smtClean="0"/>
              <a:t>12/5/2024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CF5279-7D37-4D98-9A70-987C84F62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96FAD0-59EF-49AA-BBC6-A0EC184DD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76EB399-18D2-46D5-8757-35FCFF8EA80D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244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aphic 185">
            <a:extLst>
              <a:ext uri="{FF2B5EF4-FFF2-40B4-BE49-F238E27FC236}">
                <a16:creationId xmlns:a16="http://schemas.microsoft.com/office/drawing/2014/main" id="{773CCE17-EE0F-40E0-B7AE-CF7677B64709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0AC6C4E-6EA5-454A-AB84-8B94D8B585EC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4329338-925B-4677-BA6E-4357D37DB545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34C0A08-043F-4818-BA1D-BCC9F811A873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DCB185DD-ED0D-4633-8098-95C4A6F177CC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AD50526-B611-40B6-BB45-AE82F0EF5992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08C302-4224-4668-8CAC-3267172A0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FB39-20FB-4E2E-B861-45B709B9C3C5}" type="datetime1">
              <a:rPr lang="en-US" smtClean="0"/>
              <a:t>12/5/2024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C8FC22-AEB6-4BAF-BF93-41A2C757C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2CA88A-5462-4F17-AFA0-52721ADDB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0CCC791-94D7-4BB8-9EDF-423CEA1F6215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697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6AC37-C5B5-462A-BE4A-E55CEBF2A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4B007F-32A8-4688-BBEF-4FCB99DF5E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F2E2EB-BF8A-44A4-8AE0-BD6C31B1D9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FC9E188F-54C8-4547-9F8C-525712AD7DB6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99C4538-3939-47A9-A590-09FF21960653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541CA75-5D05-4996-A26D-CE0C909CD5F7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6305856-26BC-4BCC-BEF3-5E9CED94177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C69651C-AC37-4CD2-8367-19297D7E2389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3E9031B-BA8D-4D9D-9BB3-A16F7A80F854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9840A2-CF60-4C47-B955-E65BC451F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8AC19-8BD6-476C-9770-8884373BCF00}" type="datetime1">
              <a:rPr lang="en-US" smtClean="0"/>
              <a:t>12/5/2024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79DC6E-CC55-47AB-A405-5FB7EE2D1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5D5E7D-EBA7-4DB0-8C78-7EB8A85F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5B051DE-636E-4B3C-9886-2055CE23E49A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369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1D355-3146-41D1-B7DC-20B8ACE39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D4AAFB-E8F8-4FD1-8C6A-ED2C3FAD50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051AF1-B16F-43B9-95CC-C17B570DEC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C8B77273-9FF7-4B93-8385-AD09A5F86AE5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117A673-3729-4EAD-9E8C-52BEBF74B857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E8DB752-94CD-4A94-BDE3-DD285EB89F3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2F8DDFC-E5CA-4F36-B2BE-BCE49D4F6C9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0BB589AE-2F9C-4C83-8DC7-1205CB03752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AC9A2DE-3C9E-4CD0-8C7A-CC5F9F9942E4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8C8714-2467-4715-934E-6787C84F7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68C53-8AD1-4F09-9486-FB3406B99CFA}" type="datetime1">
              <a:rPr lang="en-US" smtClean="0"/>
              <a:t>12/5/2024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6F13D6-03EC-4D31-8BB1-9FFDE3633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65D4DD-A2A4-4DF6-9527-E5F12FEB9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D202F3A-9FDE-4E11-B865-FBAEC415F880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337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33F5C3-CD4B-4472-B59A-49D460CB1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72236B-AB2C-4D6F-AE15-700992DA9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90F509-07BE-4446-8772-F44E09936B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fld id="{BA543EDD-D0D2-447F-B24F-3717AF4B109D}" type="datetime1">
              <a:rPr lang="en-US" smtClean="0"/>
              <a:pPr/>
              <a:t>12/5/2024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1B927E-3833-4F85-99B5-56B5F1E540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28CB64-4E98-43DE-B543-7BE5B329DB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fld id="{F3450C42-9A0B-4425-92C2-70FCF7C457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9431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tinyurl.com/pid-playground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14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diagramLayout" Target="../diagrams/layout2.xml"/><Relationship Id="rId7" Type="http://schemas.openxmlformats.org/officeDocument/2006/relationships/image" Target="../media/image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8B646C36-EEEC-4D52-8E8E-206F4CD8A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524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439735-CD91-B704-CA4B-E8E1755C24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7119" y="810623"/>
            <a:ext cx="4894428" cy="3570162"/>
          </a:xfrm>
        </p:spPr>
        <p:txBody>
          <a:bodyPr anchor="b">
            <a:normAutofit/>
          </a:bodyPr>
          <a:lstStyle/>
          <a:p>
            <a:pPr algn="l"/>
            <a:r>
              <a:rPr lang="en-US" sz="5100" dirty="0"/>
              <a:t>ME4030 Intro To PID Control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67591B-B771-C288-8DB9-2B8AE33D70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7119" y="4547167"/>
            <a:ext cx="4894428" cy="1288482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US" sz="2000" dirty="0"/>
              <a:t>Micro Teaching Project</a:t>
            </a:r>
            <a:br>
              <a:rPr lang="en-US" sz="2000" dirty="0"/>
            </a:br>
            <a:r>
              <a:rPr lang="en-US" sz="2000" dirty="0"/>
              <a:t>Sriram Krishnamoorthy</a:t>
            </a:r>
            <a:br>
              <a:rPr lang="en-US" sz="2000" dirty="0"/>
            </a:br>
            <a:r>
              <a:rPr lang="en-US" sz="2000" dirty="0"/>
              <a:t>ESED 8200 – Fall 2024</a:t>
            </a:r>
          </a:p>
        </p:txBody>
      </p:sp>
      <p:grpSp>
        <p:nvGrpSpPr>
          <p:cNvPr id="1033" name="Group 1032">
            <a:extLst>
              <a:ext uri="{FF2B5EF4-FFF2-40B4-BE49-F238E27FC236}">
                <a16:creationId xmlns:a16="http://schemas.microsoft.com/office/drawing/2014/main" id="{B2EBBF56-923D-48A7-9F8F-86E33CFA3E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481655" y="673020"/>
            <a:ext cx="4833902" cy="5683329"/>
            <a:chOff x="1674895" y="1345036"/>
            <a:chExt cx="5428610" cy="4210939"/>
          </a:xfrm>
        </p:grpSpPr>
        <p:sp>
          <p:nvSpPr>
            <p:cNvPr id="1034" name="Rectangle 1033">
              <a:extLst>
                <a:ext uri="{FF2B5EF4-FFF2-40B4-BE49-F238E27FC236}">
                  <a16:creationId xmlns:a16="http://schemas.microsoft.com/office/drawing/2014/main" id="{A6D5794E-BC9E-4A8A-BB29-9A32C8F267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5" name="Rectangle 1034">
              <a:extLst>
                <a:ext uri="{FF2B5EF4-FFF2-40B4-BE49-F238E27FC236}">
                  <a16:creationId xmlns:a16="http://schemas.microsoft.com/office/drawing/2014/main" id="{216175AF-13E0-4D14-8638-11BBE8359A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chemeClr val="accent3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 useBgFill="1">
        <p:nvSpPr>
          <p:cNvPr id="1037" name="Rectangle 1036">
            <a:extLst>
              <a:ext uri="{FF2B5EF4-FFF2-40B4-BE49-F238E27FC236}">
                <a16:creationId xmlns:a16="http://schemas.microsoft.com/office/drawing/2014/main" id="{8258443E-B333-44F4-8D49-1EAB1C1A46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50256" y="596822"/>
            <a:ext cx="4833901" cy="5653877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39" name="Graphic 185">
            <a:extLst>
              <a:ext uri="{FF2B5EF4-FFF2-40B4-BE49-F238E27FC236}">
                <a16:creationId xmlns:a16="http://schemas.microsoft.com/office/drawing/2014/main" id="{FB9739EB-7F66-433D-841F-AB3CD1870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3427" y="115962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1040" name="Freeform: Shape 1039">
              <a:extLst>
                <a:ext uri="{FF2B5EF4-FFF2-40B4-BE49-F238E27FC236}">
                  <a16:creationId xmlns:a16="http://schemas.microsoft.com/office/drawing/2014/main" id="{104F2BBD-A005-4DCB-9566-F2351050BE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1" name="Freeform: Shape 1040">
              <a:extLst>
                <a:ext uri="{FF2B5EF4-FFF2-40B4-BE49-F238E27FC236}">
                  <a16:creationId xmlns:a16="http://schemas.microsoft.com/office/drawing/2014/main" id="{8B00DEC7-198B-49D1-98FD-018F3ECFCF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2" name="Freeform: Shape 1041">
              <a:extLst>
                <a:ext uri="{FF2B5EF4-FFF2-40B4-BE49-F238E27FC236}">
                  <a16:creationId xmlns:a16="http://schemas.microsoft.com/office/drawing/2014/main" id="{F14DFC82-B3B3-468E-91B3-1302CFC684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3" name="Freeform: Shape 1042">
              <a:extLst>
                <a:ext uri="{FF2B5EF4-FFF2-40B4-BE49-F238E27FC236}">
                  <a16:creationId xmlns:a16="http://schemas.microsoft.com/office/drawing/2014/main" id="{D3250EFE-214E-4B8E-AF96-036A514FFB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4" name="Freeform: Shape 1043">
              <a:extLst>
                <a:ext uri="{FF2B5EF4-FFF2-40B4-BE49-F238E27FC236}">
                  <a16:creationId xmlns:a16="http://schemas.microsoft.com/office/drawing/2014/main" id="{AD058EBE-D4A5-4C43-B170-6A451F87A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026" name="Picture 2" descr="No alternative text description for this image">
            <a:extLst>
              <a:ext uri="{FF2B5EF4-FFF2-40B4-BE49-F238E27FC236}">
                <a16:creationId xmlns:a16="http://schemas.microsoft.com/office/drawing/2014/main" id="{98276284-A9F7-8339-B894-6D46C3653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26115" y="1089026"/>
            <a:ext cx="4702502" cy="4702502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6" name="Graphic 212">
            <a:extLst>
              <a:ext uri="{FF2B5EF4-FFF2-40B4-BE49-F238E27FC236}">
                <a16:creationId xmlns:a16="http://schemas.microsoft.com/office/drawing/2014/main" id="{4FB204DF-284E-45F6-A017-79A4DF57BC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24285" y="1286612"/>
            <a:ext cx="891445" cy="89144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1048" name="Graphic 212">
            <a:extLst>
              <a:ext uri="{FF2B5EF4-FFF2-40B4-BE49-F238E27FC236}">
                <a16:creationId xmlns:a16="http://schemas.microsoft.com/office/drawing/2014/main" id="{EB8560A9-B281-46EB-A304-1E4A5A00D6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24285" y="1286612"/>
            <a:ext cx="891445" cy="89144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1050" name="Oval 1049">
            <a:extLst>
              <a:ext uri="{FF2B5EF4-FFF2-40B4-BE49-F238E27FC236}">
                <a16:creationId xmlns:a16="http://schemas.microsoft.com/office/drawing/2014/main" id="{4D1A5E71-B6B6-486A-8CDC-C7ABD9B90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31256" y="5416520"/>
            <a:ext cx="419129" cy="419129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52" name="Oval 1051">
            <a:extLst>
              <a:ext uri="{FF2B5EF4-FFF2-40B4-BE49-F238E27FC236}">
                <a16:creationId xmlns:a16="http://schemas.microsoft.com/office/drawing/2014/main" id="{667882DD-56E8-460E-99D5-86E71982D5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31256" y="5416520"/>
            <a:ext cx="419129" cy="419129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697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E2978-4AFB-5F9F-2569-F89EC7604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Proportional Pete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C93F589-00B1-D8F1-D3B9-54EC95C2BA1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91945"/>
                <a:ext cx="4988442" cy="1991463"/>
              </a:xfrm>
            </p:spPr>
            <p:txBody>
              <a:bodyPr>
                <a:normAutofit/>
              </a:bodyPr>
              <a:lstStyle/>
              <a:p>
                <a:r>
                  <a:rPr lang="en-US" sz="1800" dirty="0"/>
                  <a:t>Proportional control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1800" dirty="0"/>
                  <a:t>​) applies torque proportional to the angular error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8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b>
                          <m:r>
                            <a:rPr lang="en-US" sz="18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</m:sub>
                      </m:sSub>
                      <m:d>
                        <m:d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𝑑𝑒𝑠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1800" dirty="0"/>
              </a:p>
              <a:p>
                <a:r>
                  <a:rPr lang="en-US" sz="1800" dirty="0"/>
                  <a:t>It drives the pendulum toward the upright position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𝑑𝑒𝑠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C93F589-00B1-D8F1-D3B9-54EC95C2BA1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91945"/>
                <a:ext cx="4988442" cy="1991463"/>
              </a:xfrm>
              <a:blipFill>
                <a:blip r:embed="rId2"/>
                <a:stretch>
                  <a:fillRect l="-856" t="-6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E9A0F7F-F7FD-5AC1-2EEA-CAF1B6DBE2D9}"/>
              </a:ext>
            </a:extLst>
          </p:cNvPr>
          <p:cNvSpPr txBox="1">
            <a:spLocks/>
          </p:cNvSpPr>
          <p:nvPr/>
        </p:nvSpPr>
        <p:spPr>
          <a:xfrm>
            <a:off x="838200" y="3837305"/>
            <a:ext cx="4988442" cy="24625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/>
              <a:t>Effect on performance parameters:</a:t>
            </a:r>
          </a:p>
          <a:p>
            <a:r>
              <a:rPr lang="en-US" sz="1800" dirty="0">
                <a:solidFill>
                  <a:srgbClr val="00B050"/>
                </a:solidFill>
              </a:rPr>
              <a:t>Decreases</a:t>
            </a:r>
            <a:r>
              <a:rPr lang="en-US" sz="1800" dirty="0"/>
              <a:t> rise time</a:t>
            </a:r>
          </a:p>
          <a:p>
            <a:r>
              <a:rPr lang="en-US" sz="1800" dirty="0">
                <a:solidFill>
                  <a:schemeClr val="accent4"/>
                </a:solidFill>
              </a:rPr>
              <a:t>No change</a:t>
            </a:r>
            <a:r>
              <a:rPr lang="en-US" sz="1800" dirty="0"/>
              <a:t> to settling time</a:t>
            </a:r>
          </a:p>
          <a:p>
            <a:r>
              <a:rPr lang="en-US" sz="1800" dirty="0">
                <a:solidFill>
                  <a:srgbClr val="FF0000"/>
                </a:solidFill>
              </a:rPr>
              <a:t>Increases</a:t>
            </a:r>
            <a:r>
              <a:rPr lang="en-US" sz="1800" dirty="0"/>
              <a:t> peak overshoot</a:t>
            </a:r>
          </a:p>
          <a:p>
            <a:r>
              <a:rPr lang="en-US" sz="1800" dirty="0">
                <a:solidFill>
                  <a:srgbClr val="00B050"/>
                </a:solidFill>
              </a:rPr>
              <a:t>Decreases</a:t>
            </a:r>
            <a:r>
              <a:rPr lang="en-US" sz="1800" dirty="0"/>
              <a:t> steady state error</a:t>
            </a:r>
          </a:p>
          <a:p>
            <a:endParaRPr lang="en-US" sz="1800" dirty="0"/>
          </a:p>
          <a:p>
            <a:endParaRPr lang="en-US" sz="1800" dirty="0"/>
          </a:p>
        </p:txBody>
      </p:sp>
      <p:pic>
        <p:nvPicPr>
          <p:cNvPr id="8" name="Picture 7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BD163623-F32F-B41F-BBC4-06FCF9E503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3" t="5708" r="8750"/>
          <a:stretch/>
        </p:blipFill>
        <p:spPr>
          <a:xfrm>
            <a:off x="5664140" y="1643214"/>
            <a:ext cx="6401471" cy="388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5708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E2978-4AFB-5F9F-2569-F89EC7604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Derivative Dave and Pete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C93F589-00B1-D8F1-D3B9-54EC95C2BA1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91945"/>
                <a:ext cx="4988442" cy="1991463"/>
              </a:xfrm>
            </p:spPr>
            <p:txBody>
              <a:bodyPr>
                <a:normAutofit/>
              </a:bodyPr>
              <a:lstStyle/>
              <a:p>
                <a:r>
                  <a:rPr lang="en-US" sz="1800" dirty="0"/>
                  <a:t>Derivative control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US" sz="1800" dirty="0"/>
                  <a:t>) applies torque proportional to the rate of change of the angular error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b>
                          <m:r>
                            <a:rPr lang="en-US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</m:sub>
                      </m:sSub>
                      <m:d>
                        <m:d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𝑑𝑒𝑠</m:t>
                              </m:r>
                            </m:sub>
                          </m:sSub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8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b>
                          <m:r>
                            <a:rPr lang="en-US" sz="18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𝒅</m:t>
                          </m:r>
                        </m:sub>
                      </m:sSub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d>
                        <m:d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𝑑𝑒𝑠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1800" dirty="0"/>
              </a:p>
              <a:p>
                <a:r>
                  <a:rPr lang="en-US" sz="1800" dirty="0"/>
                  <a:t>It reduces the oscillations</a:t>
                </a:r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C93F589-00B1-D8F1-D3B9-54EC95C2BA1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91945"/>
                <a:ext cx="4988442" cy="1991463"/>
              </a:xfrm>
              <a:blipFill>
                <a:blip r:embed="rId2"/>
                <a:stretch>
                  <a:fillRect l="-856" t="-917" b="-42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E9A0F7F-F7FD-5AC1-2EEA-CAF1B6DBE2D9}"/>
              </a:ext>
            </a:extLst>
          </p:cNvPr>
          <p:cNvSpPr txBox="1">
            <a:spLocks/>
          </p:cNvSpPr>
          <p:nvPr/>
        </p:nvSpPr>
        <p:spPr>
          <a:xfrm>
            <a:off x="838200" y="3837305"/>
            <a:ext cx="4988442" cy="24625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/>
              <a:t>Effect on performance parameters:</a:t>
            </a:r>
          </a:p>
          <a:p>
            <a:r>
              <a:rPr lang="en-US" sz="1800" dirty="0">
                <a:solidFill>
                  <a:schemeClr val="accent4"/>
                </a:solidFill>
              </a:rPr>
              <a:t>No change </a:t>
            </a:r>
            <a:r>
              <a:rPr lang="en-US" sz="1800" dirty="0"/>
              <a:t>to rise time</a:t>
            </a:r>
          </a:p>
          <a:p>
            <a:r>
              <a:rPr lang="en-US" sz="1800" dirty="0">
                <a:solidFill>
                  <a:srgbClr val="00B050"/>
                </a:solidFill>
              </a:rPr>
              <a:t>Decrease</a:t>
            </a:r>
            <a:r>
              <a:rPr lang="en-US" sz="1800" dirty="0"/>
              <a:t> settling time</a:t>
            </a:r>
          </a:p>
          <a:p>
            <a:r>
              <a:rPr lang="en-US" sz="1800" dirty="0">
                <a:solidFill>
                  <a:srgbClr val="00B050"/>
                </a:solidFill>
              </a:rPr>
              <a:t>Decrease</a:t>
            </a:r>
            <a:r>
              <a:rPr lang="en-US" sz="1800" dirty="0"/>
              <a:t> overshoot</a:t>
            </a:r>
          </a:p>
          <a:p>
            <a:r>
              <a:rPr lang="en-US" sz="1800" dirty="0">
                <a:solidFill>
                  <a:schemeClr val="accent4"/>
                </a:solidFill>
              </a:rPr>
              <a:t>No change </a:t>
            </a:r>
            <a:r>
              <a:rPr lang="en-US" sz="1800" dirty="0"/>
              <a:t>to steady state error</a:t>
            </a:r>
          </a:p>
          <a:p>
            <a:endParaRPr lang="en-US" sz="1800" dirty="0"/>
          </a:p>
          <a:p>
            <a:endParaRPr lang="en-US" sz="1800" dirty="0"/>
          </a:p>
        </p:txBody>
      </p:sp>
      <p:pic>
        <p:nvPicPr>
          <p:cNvPr id="5" name="Picture 4" descr="A graph of a graph of a line&#10;&#10;Description automatically generated with medium confidence">
            <a:extLst>
              <a:ext uri="{FF2B5EF4-FFF2-40B4-BE49-F238E27FC236}">
                <a16:creationId xmlns:a16="http://schemas.microsoft.com/office/drawing/2014/main" id="{88CAA737-7051-A78D-E22C-63F29E95A5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6" t="5381" r="7668"/>
          <a:stretch/>
        </p:blipFill>
        <p:spPr>
          <a:xfrm>
            <a:off x="5509168" y="1778000"/>
            <a:ext cx="6652352" cy="392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4564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E2978-4AFB-5F9F-2569-F89EC7604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Integral Ian, Dave and Pete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C93F589-00B1-D8F1-D3B9-54EC95C2BA1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91945"/>
                <a:ext cx="4714875" cy="1991463"/>
              </a:xfrm>
            </p:spPr>
            <p:txBody>
              <a:bodyPr>
                <a:noAutofit/>
              </a:bodyPr>
              <a:lstStyle/>
              <a:p>
                <a:r>
                  <a:rPr lang="en-US" sz="1800" dirty="0"/>
                  <a:t>Integral control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800" dirty="0"/>
                  <a:t>) applies torque proportional to the integral of the error over time (accumulation of error)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b>
                          <m:r>
                            <a:rPr lang="en-US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</m:sub>
                      </m:sSub>
                      <m:d>
                        <m:d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𝑑𝑒𝑠</m:t>
                              </m:r>
                            </m:sub>
                          </m:sSub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b>
                          <m:r>
                            <a:rPr lang="en-US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𝒅</m:t>
                          </m:r>
                        </m:sub>
                      </m:sSub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d>
                        <m:d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𝑑𝑒𝑠</m:t>
                              </m:r>
                            </m:sub>
                          </m:sSub>
                        </m:e>
                      </m:d>
                    </m:oMath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      +</m:t>
                      </m:r>
                      <m:sSub>
                        <m:sSubPr>
                          <m:ctrlPr>
                            <a:rPr lang="en-US" sz="18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8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b>
                          <m:r>
                            <a:rPr lang="en-US" sz="18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∫</m:t>
                      </m:r>
                      <m:d>
                        <m:d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𝑑𝑒𝑠</m:t>
                              </m:r>
                            </m:sub>
                          </m:sSub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𝑑𝑡</m:t>
                      </m:r>
                    </m:oMath>
                  </m:oMathPara>
                </a14:m>
                <a:endParaRPr lang="en-US" sz="1800" dirty="0"/>
              </a:p>
              <a:p>
                <a:r>
                  <a:rPr lang="en-US" sz="1800" dirty="0"/>
                  <a:t>It reduces steady state error</a:t>
                </a:r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C93F589-00B1-D8F1-D3B9-54EC95C2BA1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91945"/>
                <a:ext cx="4714875" cy="1991463"/>
              </a:xfrm>
              <a:blipFill>
                <a:blip r:embed="rId2"/>
                <a:stretch>
                  <a:fillRect l="-906" t="-917" b="-201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E9A0F7F-F7FD-5AC1-2EEA-CAF1B6DBE2D9}"/>
              </a:ext>
            </a:extLst>
          </p:cNvPr>
          <p:cNvSpPr txBox="1">
            <a:spLocks/>
          </p:cNvSpPr>
          <p:nvPr/>
        </p:nvSpPr>
        <p:spPr>
          <a:xfrm>
            <a:off x="838200" y="4040505"/>
            <a:ext cx="4833924" cy="24625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/>
              <a:t>Effect on performance parameters:</a:t>
            </a:r>
          </a:p>
          <a:p>
            <a:r>
              <a:rPr lang="en-US" sz="1800" dirty="0">
                <a:solidFill>
                  <a:srgbClr val="00B050"/>
                </a:solidFill>
              </a:rPr>
              <a:t>Decrease </a:t>
            </a:r>
            <a:r>
              <a:rPr lang="en-US" sz="1800" dirty="0"/>
              <a:t>rise time</a:t>
            </a:r>
          </a:p>
          <a:p>
            <a:r>
              <a:rPr lang="en-US" sz="1800" dirty="0">
                <a:solidFill>
                  <a:srgbClr val="FF0000"/>
                </a:solidFill>
              </a:rPr>
              <a:t>Increases</a:t>
            </a:r>
            <a:r>
              <a:rPr lang="en-US" sz="1800" dirty="0"/>
              <a:t> settling time</a:t>
            </a:r>
          </a:p>
          <a:p>
            <a:r>
              <a:rPr lang="en-US" sz="1800" dirty="0">
                <a:solidFill>
                  <a:srgbClr val="FF0000"/>
                </a:solidFill>
              </a:rPr>
              <a:t>Increases</a:t>
            </a:r>
            <a:r>
              <a:rPr lang="en-US" sz="1800" dirty="0"/>
              <a:t> overshoot</a:t>
            </a:r>
          </a:p>
          <a:p>
            <a:r>
              <a:rPr lang="en-US" sz="1800" dirty="0">
                <a:solidFill>
                  <a:srgbClr val="00B050"/>
                </a:solidFill>
              </a:rPr>
              <a:t>Decrease </a:t>
            </a:r>
            <a:r>
              <a:rPr lang="en-US" sz="1800" dirty="0"/>
              <a:t>to steady state error</a:t>
            </a:r>
          </a:p>
        </p:txBody>
      </p:sp>
      <p:pic>
        <p:nvPicPr>
          <p:cNvPr id="6" name="Picture 5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EDC51ABE-2EFC-35BA-FCDE-4BAD3B7C55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1" t="5053" r="8333"/>
          <a:stretch/>
        </p:blipFill>
        <p:spPr>
          <a:xfrm>
            <a:off x="5672124" y="1693442"/>
            <a:ext cx="6489396" cy="39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4090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E2978-4AFB-5F9F-2569-F89EC7604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AD4F95-B480-81E1-9814-ABED0F6A0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775" y="1512468"/>
            <a:ext cx="8428450" cy="2339543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3205F40-AD4E-8A7B-DF6B-17E899E135BF}"/>
              </a:ext>
            </a:extLst>
          </p:cNvPr>
          <p:cNvSpPr txBox="1">
            <a:spLocks/>
          </p:cNvSpPr>
          <p:nvPr/>
        </p:nvSpPr>
        <p:spPr>
          <a:xfrm>
            <a:off x="3131455" y="4057650"/>
            <a:ext cx="3286760" cy="2187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/>
              <a:t>Performance parameters: </a:t>
            </a:r>
          </a:p>
          <a:p>
            <a:r>
              <a:rPr lang="en-US" sz="1800" dirty="0"/>
              <a:t>Rise time</a:t>
            </a:r>
          </a:p>
          <a:p>
            <a:r>
              <a:rPr lang="en-US" sz="1800" dirty="0"/>
              <a:t>Settling time</a:t>
            </a:r>
          </a:p>
          <a:p>
            <a:r>
              <a:rPr lang="en-US" sz="1800" dirty="0"/>
              <a:t>Peak overshoot</a:t>
            </a:r>
          </a:p>
          <a:p>
            <a:r>
              <a:rPr lang="en-US" sz="1800" dirty="0"/>
              <a:t>Steady state error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671C9E8-0749-E037-E4F0-6C3D1E06AF00}"/>
              </a:ext>
            </a:extLst>
          </p:cNvPr>
          <p:cNvSpPr txBox="1">
            <a:spLocks/>
          </p:cNvSpPr>
          <p:nvPr/>
        </p:nvSpPr>
        <p:spPr>
          <a:xfrm>
            <a:off x="6690362" y="4091940"/>
            <a:ext cx="1976118" cy="204216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/>
              <a:t>Effects:</a:t>
            </a:r>
          </a:p>
          <a:p>
            <a:r>
              <a:rPr lang="en-US" sz="1800" dirty="0"/>
              <a:t>Increase</a:t>
            </a:r>
          </a:p>
          <a:p>
            <a:r>
              <a:rPr lang="en-US" sz="1800" dirty="0"/>
              <a:t>Decrease</a:t>
            </a:r>
          </a:p>
          <a:p>
            <a:r>
              <a:rPr lang="en-US" sz="1800" dirty="0"/>
              <a:t>Small change</a:t>
            </a:r>
          </a:p>
          <a:p>
            <a:r>
              <a:rPr lang="en-US" sz="1800" dirty="0"/>
              <a:t>No change</a:t>
            </a:r>
          </a:p>
        </p:txBody>
      </p:sp>
    </p:spTree>
    <p:extLst>
      <p:ext uri="{BB962C8B-B14F-4D97-AF65-F5344CB8AC3E}">
        <p14:creationId xmlns:p14="http://schemas.microsoft.com/office/powerpoint/2010/main" val="6149287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E2978-4AFB-5F9F-2569-F89EC7604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 Solution</a:t>
            </a:r>
          </a:p>
        </p:txBody>
      </p:sp>
      <p:pic>
        <p:nvPicPr>
          <p:cNvPr id="3" name="Picture 2" descr="A blue and white sign with black text&#10;&#10;Description automatically generated">
            <a:extLst>
              <a:ext uri="{FF2B5EF4-FFF2-40B4-BE49-F238E27FC236}">
                <a16:creationId xmlns:a16="http://schemas.microsoft.com/office/drawing/2014/main" id="{2B58958D-0EF0-3C73-D0F9-17B722D238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5763" y="1690688"/>
            <a:ext cx="8780474" cy="1966913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602B83D-33DD-D7E1-E50C-7543E48C2621}"/>
              </a:ext>
            </a:extLst>
          </p:cNvPr>
          <p:cNvSpPr txBox="1">
            <a:spLocks/>
          </p:cNvSpPr>
          <p:nvPr/>
        </p:nvSpPr>
        <p:spPr>
          <a:xfrm>
            <a:off x="3131455" y="4057650"/>
            <a:ext cx="3286760" cy="2187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/>
              <a:t>Performance parameters: </a:t>
            </a:r>
          </a:p>
          <a:p>
            <a:r>
              <a:rPr lang="en-US" sz="1800" dirty="0"/>
              <a:t>Rise time</a:t>
            </a:r>
          </a:p>
          <a:p>
            <a:r>
              <a:rPr lang="en-US" sz="1800" dirty="0"/>
              <a:t>Settling time</a:t>
            </a:r>
          </a:p>
          <a:p>
            <a:r>
              <a:rPr lang="en-US" sz="1800" dirty="0"/>
              <a:t>Peak overshoot</a:t>
            </a:r>
          </a:p>
          <a:p>
            <a:r>
              <a:rPr lang="en-US" sz="1800" dirty="0"/>
              <a:t>Steady state error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6FD4E25-DCDD-B754-FC45-B38D28CD9AC6}"/>
              </a:ext>
            </a:extLst>
          </p:cNvPr>
          <p:cNvSpPr txBox="1">
            <a:spLocks/>
          </p:cNvSpPr>
          <p:nvPr/>
        </p:nvSpPr>
        <p:spPr>
          <a:xfrm>
            <a:off x="6690362" y="4091940"/>
            <a:ext cx="1976118" cy="204216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/>
              <a:t>Effects:</a:t>
            </a:r>
          </a:p>
          <a:p>
            <a:r>
              <a:rPr lang="en-US" sz="1800" dirty="0"/>
              <a:t>Increase</a:t>
            </a:r>
          </a:p>
          <a:p>
            <a:r>
              <a:rPr lang="en-US" sz="1800" dirty="0"/>
              <a:t>Decrease</a:t>
            </a:r>
          </a:p>
          <a:p>
            <a:r>
              <a:rPr lang="en-US" sz="1800" dirty="0"/>
              <a:t>Small change</a:t>
            </a:r>
          </a:p>
          <a:p>
            <a:r>
              <a:rPr lang="en-US" sz="1800" dirty="0"/>
              <a:t>No change</a:t>
            </a:r>
          </a:p>
        </p:txBody>
      </p:sp>
    </p:spTree>
    <p:extLst>
      <p:ext uri="{BB962C8B-B14F-4D97-AF65-F5344CB8AC3E}">
        <p14:creationId xmlns:p14="http://schemas.microsoft.com/office/powerpoint/2010/main" val="31625297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34CC3FF-7AA4-46F4-8B24-2F9383D86D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85511" y="805742"/>
            <a:ext cx="3647770" cy="3193211"/>
            <a:chOff x="1674895" y="1345036"/>
            <a:chExt cx="5428610" cy="4210939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75E42E8-8B96-4FF0-9DCC-7E2084C0FD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8FEA8A4-ED0E-429C-884B-1599153B8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chemeClr val="accent3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CAEBFCD5-5356-4326-8D39-8235A46CD7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5315" y="685805"/>
            <a:ext cx="3624947" cy="3193211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0E2978-4AFB-5F9F-2569-F89EC7604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584" y="859808"/>
            <a:ext cx="3543197" cy="287898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PID playground</a:t>
            </a:r>
            <a:br>
              <a:rPr lang="en-US" dirty="0"/>
            </a:br>
            <a:r>
              <a:rPr lang="en-US" dirty="0"/>
              <a:t>(5 mins)</a:t>
            </a:r>
          </a:p>
        </p:txBody>
      </p:sp>
      <p:grpSp>
        <p:nvGrpSpPr>
          <p:cNvPr id="19" name="Graphic 4">
            <a:extLst>
              <a:ext uri="{FF2B5EF4-FFF2-40B4-BE49-F238E27FC236}">
                <a16:creationId xmlns:a16="http://schemas.microsoft.com/office/drawing/2014/main" id="{5F2AA49C-5AC0-41C7-BFAF-74B8D8293C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89048" y="2335801"/>
            <a:ext cx="849365" cy="849366"/>
            <a:chOff x="5829300" y="3162300"/>
            <a:chExt cx="532256" cy="532257"/>
          </a:xfrm>
          <a:solidFill>
            <a:srgbClr val="FFFFFF"/>
          </a:solidFill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88A750A0-64B5-41B2-B525-A914EB40B3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9208" y="3192208"/>
              <a:ext cx="112966" cy="11296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8216C77-85C1-4BDC-87A8-7E75933205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1205" y="3164205"/>
              <a:ext cx="230314" cy="230314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71AED48-754E-41AC-9ECC-DB25976447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29300" y="3162300"/>
              <a:ext cx="294131" cy="294131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48005417-D297-404F-82A5-8C4393E85F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7205" y="3170110"/>
              <a:ext cx="337184" cy="337280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7F942D6-2D0C-4894-81F0-6F81714BA4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3207" y="3186207"/>
              <a:ext cx="364617" cy="364617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FAD802E-9670-4B80-876B-3FF64D29A1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305" y="3208305"/>
              <a:ext cx="380238" cy="380238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38AF437-0BFB-40E4-ADA0-5749919AAC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02832" y="3235832"/>
              <a:ext cx="385191" cy="385191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8BC9C3D-CBBE-4D29-9DAC-98B3CAF397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5789" y="3268313"/>
              <a:ext cx="379761" cy="380237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7016629-22ED-494E-9205-594895DA95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2841" y="3305841"/>
              <a:ext cx="364807" cy="364807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FF3CC1E-0ED4-4599-9B4E-F057769B96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16370" y="3349466"/>
              <a:ext cx="337280" cy="337280"/>
            </a:xfrm>
            <a:custGeom>
              <a:avLst/>
              <a:gdLst>
                <a:gd name="connsiteX0" fmla="*/ 333470 w 337280"/>
                <a:gd name="connsiteY0" fmla="*/ 0 h 337280"/>
                <a:gd name="connsiteX1" fmla="*/ 337280 w 337280"/>
                <a:gd name="connsiteY1" fmla="*/ 13430 h 337280"/>
                <a:gd name="connsiteX2" fmla="*/ 13430 w 337280"/>
                <a:gd name="connsiteY2" fmla="*/ 337280 h 337280"/>
                <a:gd name="connsiteX3" fmla="*/ 0 w 337280"/>
                <a:gd name="connsiteY3" fmla="*/ 33347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280" h="337280">
                  <a:moveTo>
                    <a:pt x="333470" y="0"/>
                  </a:moveTo>
                  <a:cubicBezTo>
                    <a:pt x="334899" y="4382"/>
                    <a:pt x="336137" y="8858"/>
                    <a:pt x="337280" y="13430"/>
                  </a:cubicBezTo>
                  <a:lnTo>
                    <a:pt x="13430" y="337280"/>
                  </a:lnTo>
                  <a:cubicBezTo>
                    <a:pt x="8858" y="336137"/>
                    <a:pt x="4382" y="334899"/>
                    <a:pt x="0" y="333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65A4B3A-F9A7-4FA6-A7F3-EA08E0BA15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7329" y="3400425"/>
              <a:ext cx="294227" cy="294132"/>
            </a:xfrm>
            <a:custGeom>
              <a:avLst/>
              <a:gdLst>
                <a:gd name="connsiteX0" fmla="*/ 292989 w 294227"/>
                <a:gd name="connsiteY0" fmla="*/ 0 h 294132"/>
                <a:gd name="connsiteX1" fmla="*/ 294227 w 294227"/>
                <a:gd name="connsiteY1" fmla="*/ 15907 h 294132"/>
                <a:gd name="connsiteX2" fmla="*/ 15907 w 294227"/>
                <a:gd name="connsiteY2" fmla="*/ 294132 h 294132"/>
                <a:gd name="connsiteX3" fmla="*/ 0 w 294227"/>
                <a:gd name="connsiteY3" fmla="*/ 292894 h 29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27" h="294132">
                  <a:moveTo>
                    <a:pt x="292989" y="0"/>
                  </a:moveTo>
                  <a:cubicBezTo>
                    <a:pt x="293561" y="5334"/>
                    <a:pt x="293942" y="10668"/>
                    <a:pt x="294227" y="15907"/>
                  </a:cubicBezTo>
                  <a:lnTo>
                    <a:pt x="15907" y="294132"/>
                  </a:lnTo>
                  <a:cubicBezTo>
                    <a:pt x="10668" y="294132"/>
                    <a:pt x="5334" y="293465"/>
                    <a:pt x="0" y="292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83B6A14-A56D-4B95-8395-89CF53A09B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29337" y="3462337"/>
              <a:ext cx="230314" cy="230314"/>
            </a:xfrm>
            <a:custGeom>
              <a:avLst/>
              <a:gdLst>
                <a:gd name="connsiteX0" fmla="*/ 230315 w 230314"/>
                <a:gd name="connsiteY0" fmla="*/ 0 h 230314"/>
                <a:gd name="connsiteX1" fmla="*/ 226886 w 230314"/>
                <a:gd name="connsiteY1" fmla="*/ 20574 h 230314"/>
                <a:gd name="connsiteX2" fmla="*/ 20669 w 230314"/>
                <a:gd name="connsiteY2" fmla="*/ 226790 h 230314"/>
                <a:gd name="connsiteX3" fmla="*/ 0 w 230314"/>
                <a:gd name="connsiteY3" fmla="*/ 230315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14" h="230314">
                  <a:moveTo>
                    <a:pt x="230315" y="0"/>
                  </a:moveTo>
                  <a:cubicBezTo>
                    <a:pt x="229457" y="6953"/>
                    <a:pt x="228314" y="13716"/>
                    <a:pt x="226886" y="20574"/>
                  </a:cubicBezTo>
                  <a:lnTo>
                    <a:pt x="20669" y="226790"/>
                  </a:lnTo>
                  <a:cubicBezTo>
                    <a:pt x="13811" y="228314"/>
                    <a:pt x="6953" y="229457"/>
                    <a:pt x="0" y="230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9F0868B-B193-43B6-BB1E-1FF72993EA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8682" y="3551682"/>
              <a:ext cx="112871" cy="112871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4" name="Graphic 4">
            <a:extLst>
              <a:ext uri="{FF2B5EF4-FFF2-40B4-BE49-F238E27FC236}">
                <a16:creationId xmlns:a16="http://schemas.microsoft.com/office/drawing/2014/main" id="{BB32367D-C4F2-49D5-A586-298C7CA821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89048" y="2335801"/>
            <a:ext cx="849365" cy="849366"/>
            <a:chOff x="5829300" y="3162300"/>
            <a:chExt cx="532256" cy="532257"/>
          </a:xfrm>
          <a:solidFill>
            <a:schemeClr val="tx1"/>
          </a:solidFill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1FF7EE7-ACA2-4BFF-BA75-7FAE93FBB6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9208" y="3192208"/>
              <a:ext cx="112966" cy="11296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647462E-B5E8-4F02-A1E4-BD0380A224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1205" y="3164205"/>
              <a:ext cx="230314" cy="230314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12CE109-6153-414A-B2D6-C4F9C6FA2E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29300" y="3162300"/>
              <a:ext cx="294131" cy="294131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DAF530F5-D68D-4BC8-8984-F1A8B5DEB6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7205" y="3170110"/>
              <a:ext cx="337184" cy="337280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2EB69747-F9DD-4B80-B488-D5565D0BC6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3207" y="3186207"/>
              <a:ext cx="364617" cy="364617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73AFB787-B8A4-4269-9DA9-FF4A660303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305" y="3208305"/>
              <a:ext cx="380238" cy="380238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6E682D93-25A6-4D91-9A81-3F247BBEE3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02832" y="3235832"/>
              <a:ext cx="385191" cy="385191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9D5F48B5-53B4-4DA8-B929-6AFF506589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5789" y="3268313"/>
              <a:ext cx="379761" cy="380237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8CA195A3-2A74-4D13-A1B8-24765E26BF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2841" y="3305841"/>
              <a:ext cx="364807" cy="364807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B98F1918-C39D-4713-AB21-685A944355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16370" y="3349466"/>
              <a:ext cx="337280" cy="337280"/>
            </a:xfrm>
            <a:custGeom>
              <a:avLst/>
              <a:gdLst>
                <a:gd name="connsiteX0" fmla="*/ 333470 w 337280"/>
                <a:gd name="connsiteY0" fmla="*/ 0 h 337280"/>
                <a:gd name="connsiteX1" fmla="*/ 337280 w 337280"/>
                <a:gd name="connsiteY1" fmla="*/ 13430 h 337280"/>
                <a:gd name="connsiteX2" fmla="*/ 13430 w 337280"/>
                <a:gd name="connsiteY2" fmla="*/ 337280 h 337280"/>
                <a:gd name="connsiteX3" fmla="*/ 0 w 337280"/>
                <a:gd name="connsiteY3" fmla="*/ 33347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280" h="337280">
                  <a:moveTo>
                    <a:pt x="333470" y="0"/>
                  </a:moveTo>
                  <a:cubicBezTo>
                    <a:pt x="334899" y="4382"/>
                    <a:pt x="336137" y="8858"/>
                    <a:pt x="337280" y="13430"/>
                  </a:cubicBezTo>
                  <a:lnTo>
                    <a:pt x="13430" y="337280"/>
                  </a:lnTo>
                  <a:cubicBezTo>
                    <a:pt x="8858" y="336137"/>
                    <a:pt x="4382" y="334899"/>
                    <a:pt x="0" y="333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33592273-DEE6-42E1-B824-11D5443323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7329" y="3400425"/>
              <a:ext cx="294227" cy="294132"/>
            </a:xfrm>
            <a:custGeom>
              <a:avLst/>
              <a:gdLst>
                <a:gd name="connsiteX0" fmla="*/ 292989 w 294227"/>
                <a:gd name="connsiteY0" fmla="*/ 0 h 294132"/>
                <a:gd name="connsiteX1" fmla="*/ 294227 w 294227"/>
                <a:gd name="connsiteY1" fmla="*/ 15907 h 294132"/>
                <a:gd name="connsiteX2" fmla="*/ 15907 w 294227"/>
                <a:gd name="connsiteY2" fmla="*/ 294132 h 294132"/>
                <a:gd name="connsiteX3" fmla="*/ 0 w 294227"/>
                <a:gd name="connsiteY3" fmla="*/ 292894 h 29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27" h="294132">
                  <a:moveTo>
                    <a:pt x="292989" y="0"/>
                  </a:moveTo>
                  <a:cubicBezTo>
                    <a:pt x="293561" y="5334"/>
                    <a:pt x="293942" y="10668"/>
                    <a:pt x="294227" y="15907"/>
                  </a:cubicBezTo>
                  <a:lnTo>
                    <a:pt x="15907" y="294132"/>
                  </a:lnTo>
                  <a:cubicBezTo>
                    <a:pt x="10668" y="294132"/>
                    <a:pt x="5334" y="293465"/>
                    <a:pt x="0" y="292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2D6F82B-B619-4D8B-85AE-0E57103BA0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29337" y="3462337"/>
              <a:ext cx="230314" cy="230314"/>
            </a:xfrm>
            <a:custGeom>
              <a:avLst/>
              <a:gdLst>
                <a:gd name="connsiteX0" fmla="*/ 230315 w 230314"/>
                <a:gd name="connsiteY0" fmla="*/ 0 h 230314"/>
                <a:gd name="connsiteX1" fmla="*/ 226886 w 230314"/>
                <a:gd name="connsiteY1" fmla="*/ 20574 h 230314"/>
                <a:gd name="connsiteX2" fmla="*/ 20669 w 230314"/>
                <a:gd name="connsiteY2" fmla="*/ 226790 h 230314"/>
                <a:gd name="connsiteX3" fmla="*/ 0 w 230314"/>
                <a:gd name="connsiteY3" fmla="*/ 230315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14" h="230314">
                  <a:moveTo>
                    <a:pt x="230315" y="0"/>
                  </a:moveTo>
                  <a:cubicBezTo>
                    <a:pt x="229457" y="6953"/>
                    <a:pt x="228314" y="13716"/>
                    <a:pt x="226886" y="20574"/>
                  </a:cubicBezTo>
                  <a:lnTo>
                    <a:pt x="20669" y="226790"/>
                  </a:lnTo>
                  <a:cubicBezTo>
                    <a:pt x="13811" y="228314"/>
                    <a:pt x="6953" y="229457"/>
                    <a:pt x="0" y="230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246C574-90D4-412B-9444-203F7C83CD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8682" y="3551682"/>
              <a:ext cx="112871" cy="112871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93F589-00B1-D8F1-D3B9-54EC95C2BA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270" y="685805"/>
            <a:ext cx="4974771" cy="5797299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200" dirty="0"/>
              <a:t>Open the link below on your PC to play around with the PID gains for the pendulum system.</a:t>
            </a:r>
            <a:br>
              <a:rPr lang="en-US" sz="2200" dirty="0"/>
            </a:br>
            <a:endParaRPr lang="en-US" sz="2200" dirty="0"/>
          </a:p>
          <a:p>
            <a:pPr marL="0" indent="0">
              <a:lnSpc>
                <a:spcPct val="100000"/>
              </a:lnSpc>
              <a:buNone/>
            </a:pP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hlinkClick r:id="rId2"/>
              </a:rPr>
              <a:t>https://tinyurl.com/pid-playground</a:t>
            </a:r>
            <a:endParaRPr lang="en-US" sz="16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br>
              <a:rPr lang="en-US" sz="2200" b="1" dirty="0"/>
            </a:br>
            <a:r>
              <a:rPr lang="en-US" sz="2200" b="1" dirty="0"/>
              <a:t>Objective:</a:t>
            </a:r>
          </a:p>
          <a:p>
            <a:pPr marL="457200" indent="-457200">
              <a:lnSpc>
                <a:spcPct val="100000"/>
              </a:lnSpc>
              <a:buAutoNum type="arabicPeriod"/>
            </a:pPr>
            <a:r>
              <a:rPr lang="en-US" sz="2200" dirty="0"/>
              <a:t>Try to pick gains that </a:t>
            </a:r>
            <a:r>
              <a:rPr lang="en-US" sz="2200" b="1" u="sng" dirty="0">
                <a:solidFill>
                  <a:srgbClr val="00B050"/>
                </a:solidFill>
              </a:rPr>
              <a:t>stabilize</a:t>
            </a:r>
            <a:r>
              <a:rPr lang="en-US" sz="2200" dirty="0"/>
              <a:t> the pendulum in the inverted position (good controller) </a:t>
            </a:r>
          </a:p>
          <a:p>
            <a:pPr marL="457200" indent="-457200">
              <a:lnSpc>
                <a:spcPct val="100000"/>
              </a:lnSpc>
              <a:buAutoNum type="arabicPeriod"/>
            </a:pPr>
            <a:r>
              <a:rPr lang="en-US" sz="2200" dirty="0"/>
              <a:t>Try to pick gains that </a:t>
            </a:r>
            <a:r>
              <a:rPr lang="en-US" sz="2200" b="1" u="sng" dirty="0">
                <a:solidFill>
                  <a:srgbClr val="FF0000"/>
                </a:solidFill>
              </a:rPr>
              <a:t>destabilize</a:t>
            </a:r>
            <a:r>
              <a:rPr lang="en-US" sz="2200" dirty="0"/>
              <a:t> the system (bad controller)</a:t>
            </a:r>
            <a:endParaRPr lang="en-US" sz="2400" dirty="0"/>
          </a:p>
          <a:p>
            <a:pPr>
              <a:lnSpc>
                <a:spcPct val="100000"/>
              </a:lnSpc>
            </a:pPr>
            <a:endParaRPr lang="en-US" sz="2200" u="sng" dirty="0"/>
          </a:p>
          <a:p>
            <a:pPr>
              <a:lnSpc>
                <a:spcPct val="100000"/>
              </a:lnSpc>
            </a:pPr>
            <a:endParaRPr lang="en-US" sz="2200" dirty="0"/>
          </a:p>
          <a:p>
            <a:pPr marL="0" indent="0">
              <a:lnSpc>
                <a:spcPct val="100000"/>
              </a:lnSpc>
              <a:buNone/>
            </a:pPr>
            <a:endParaRPr lang="en-US" sz="2200" dirty="0"/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41E2C0CF-EA1D-F486-726A-3653E8F93391}"/>
              </a:ext>
            </a:extLst>
          </p:cNvPr>
          <p:cNvSpPr/>
          <p:nvPr/>
        </p:nvSpPr>
        <p:spPr>
          <a:xfrm>
            <a:off x="4454376" y="4850405"/>
            <a:ext cx="854672" cy="72136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System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63B20868-B104-F249-D68D-CFDF3998B193}"/>
              </a:ext>
            </a:extLst>
          </p:cNvPr>
          <p:cNvSpPr/>
          <p:nvPr/>
        </p:nvSpPr>
        <p:spPr>
          <a:xfrm>
            <a:off x="2284530" y="4422549"/>
            <a:ext cx="1287986" cy="42977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Proportional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52" name="Connector: Elbow 51">
            <a:extLst>
              <a:ext uri="{FF2B5EF4-FFF2-40B4-BE49-F238E27FC236}">
                <a16:creationId xmlns:a16="http://schemas.microsoft.com/office/drawing/2014/main" id="{29F8EB6A-544F-4F8D-B686-B1CD04C7BA9C}"/>
              </a:ext>
            </a:extLst>
          </p:cNvPr>
          <p:cNvCxnSpPr>
            <a:cxnSpLocks/>
            <a:stCxn id="50" idx="3"/>
            <a:endCxn id="53" idx="4"/>
          </p:cNvCxnSpPr>
          <p:nvPr/>
        </p:nvCxnSpPr>
        <p:spPr>
          <a:xfrm flipH="1">
            <a:off x="1120696" y="5211085"/>
            <a:ext cx="4188352" cy="198120"/>
          </a:xfrm>
          <a:prstGeom prst="bentConnector4">
            <a:avLst>
              <a:gd name="adj1" fmla="val -5458"/>
              <a:gd name="adj2" fmla="val 600321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Oval 52">
            <a:extLst>
              <a:ext uri="{FF2B5EF4-FFF2-40B4-BE49-F238E27FC236}">
                <a16:creationId xmlns:a16="http://schemas.microsoft.com/office/drawing/2014/main" id="{733A305B-CA9D-3A2F-40F4-91FC10AC3500}"/>
              </a:ext>
            </a:extLst>
          </p:cNvPr>
          <p:cNvSpPr/>
          <p:nvPr/>
        </p:nvSpPr>
        <p:spPr>
          <a:xfrm>
            <a:off x="922576" y="5012965"/>
            <a:ext cx="396240" cy="39624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69A15D04-CA29-100C-0B09-5E304CF57FF0}"/>
              </a:ext>
            </a:extLst>
          </p:cNvPr>
          <p:cNvCxnSpPr>
            <a:cxnSpLocks/>
            <a:endCxn id="53" idx="2"/>
          </p:cNvCxnSpPr>
          <p:nvPr/>
        </p:nvCxnSpPr>
        <p:spPr>
          <a:xfrm>
            <a:off x="361950" y="5211085"/>
            <a:ext cx="56062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B54B3F62-20B2-4DEA-1650-9C1204BC4A0C}"/>
              </a:ext>
            </a:extLst>
          </p:cNvPr>
          <p:cNvSpPr txBox="1"/>
          <p:nvPr/>
        </p:nvSpPr>
        <p:spPr>
          <a:xfrm>
            <a:off x="332802" y="4913416"/>
            <a:ext cx="56062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dirty="0"/>
              <a:t>Input</a:t>
            </a:r>
            <a:endParaRPr lang="en-US" sz="1200" u="sng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1E503BA-B730-9EB1-3E48-0D9DC9FF2475}"/>
              </a:ext>
            </a:extLst>
          </p:cNvPr>
          <p:cNvSpPr txBox="1"/>
          <p:nvPr/>
        </p:nvSpPr>
        <p:spPr>
          <a:xfrm>
            <a:off x="4546174" y="6075701"/>
            <a:ext cx="93070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dirty="0"/>
              <a:t>Feedback</a:t>
            </a:r>
            <a:endParaRPr lang="en-US" sz="1200" u="sng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FEA95DB-A149-E919-7193-0F4A7315583B}"/>
              </a:ext>
            </a:extLst>
          </p:cNvPr>
          <p:cNvSpPr txBox="1"/>
          <p:nvPr/>
        </p:nvSpPr>
        <p:spPr>
          <a:xfrm>
            <a:off x="1284526" y="4938180"/>
            <a:ext cx="55852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dirty="0"/>
              <a:t>Error</a:t>
            </a:r>
            <a:endParaRPr lang="en-US" sz="1200" u="sng" dirty="0"/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AAEA06BC-50F2-238E-0F0E-2B2ED753E687}"/>
              </a:ext>
            </a:extLst>
          </p:cNvPr>
          <p:cNvCxnSpPr>
            <a:cxnSpLocks/>
            <a:stCxn id="50" idx="3"/>
          </p:cNvCxnSpPr>
          <p:nvPr/>
        </p:nvCxnSpPr>
        <p:spPr>
          <a:xfrm>
            <a:off x="5309048" y="5211085"/>
            <a:ext cx="78695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21F7AE54-3C5C-F294-C5E6-3AC9BFEF26BB}"/>
              </a:ext>
            </a:extLst>
          </p:cNvPr>
          <p:cNvSpPr txBox="1"/>
          <p:nvPr/>
        </p:nvSpPr>
        <p:spPr>
          <a:xfrm>
            <a:off x="5339802" y="4931045"/>
            <a:ext cx="76506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dirty="0"/>
              <a:t>Output</a:t>
            </a:r>
            <a:endParaRPr lang="en-US" sz="1200" u="sng" dirty="0"/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DBA24454-10D7-3719-4DC1-F789E0541FF2}"/>
              </a:ext>
            </a:extLst>
          </p:cNvPr>
          <p:cNvSpPr/>
          <p:nvPr/>
        </p:nvSpPr>
        <p:spPr>
          <a:xfrm>
            <a:off x="2297368" y="4993915"/>
            <a:ext cx="1287986" cy="42977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Integral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FACBC291-7D08-DAF2-D9BD-C6E6BA6507C1}"/>
              </a:ext>
            </a:extLst>
          </p:cNvPr>
          <p:cNvSpPr/>
          <p:nvPr/>
        </p:nvSpPr>
        <p:spPr>
          <a:xfrm>
            <a:off x="2284530" y="5586248"/>
            <a:ext cx="1287986" cy="42977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Derivative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62" name="Connector: Elbow 61">
            <a:extLst>
              <a:ext uri="{FF2B5EF4-FFF2-40B4-BE49-F238E27FC236}">
                <a16:creationId xmlns:a16="http://schemas.microsoft.com/office/drawing/2014/main" id="{7721EC2A-147B-2E32-159C-AE41500CA327}"/>
              </a:ext>
            </a:extLst>
          </p:cNvPr>
          <p:cNvCxnSpPr>
            <a:cxnSpLocks/>
            <a:stCxn id="53" idx="6"/>
            <a:endCxn id="61" idx="1"/>
          </p:cNvCxnSpPr>
          <p:nvPr/>
        </p:nvCxnSpPr>
        <p:spPr>
          <a:xfrm>
            <a:off x="1318816" y="5211085"/>
            <a:ext cx="965714" cy="590050"/>
          </a:xfrm>
          <a:prstGeom prst="bentConnector3">
            <a:avLst>
              <a:gd name="adj1" fmla="val 61836"/>
            </a:avLst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Connector: Elbow 62">
            <a:extLst>
              <a:ext uri="{FF2B5EF4-FFF2-40B4-BE49-F238E27FC236}">
                <a16:creationId xmlns:a16="http://schemas.microsoft.com/office/drawing/2014/main" id="{17AB6F3A-5A0F-4BDC-AC4B-CFF2EE53A265}"/>
              </a:ext>
            </a:extLst>
          </p:cNvPr>
          <p:cNvCxnSpPr>
            <a:cxnSpLocks/>
            <a:stCxn id="53" idx="6"/>
            <a:endCxn id="51" idx="1"/>
          </p:cNvCxnSpPr>
          <p:nvPr/>
        </p:nvCxnSpPr>
        <p:spPr>
          <a:xfrm flipV="1">
            <a:off x="1318816" y="4637436"/>
            <a:ext cx="965714" cy="573649"/>
          </a:xfrm>
          <a:prstGeom prst="bentConnector3">
            <a:avLst>
              <a:gd name="adj1" fmla="val 61836"/>
            </a:avLst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FBB03363-6448-01D7-CBC2-D3F84795C9B3}"/>
              </a:ext>
            </a:extLst>
          </p:cNvPr>
          <p:cNvCxnSpPr>
            <a:cxnSpLocks/>
            <a:stCxn id="53" idx="6"/>
            <a:endCxn id="60" idx="1"/>
          </p:cNvCxnSpPr>
          <p:nvPr/>
        </p:nvCxnSpPr>
        <p:spPr>
          <a:xfrm flipV="1">
            <a:off x="1318816" y="5208802"/>
            <a:ext cx="978552" cy="228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5" name="Oval 64">
            <a:extLst>
              <a:ext uri="{FF2B5EF4-FFF2-40B4-BE49-F238E27FC236}">
                <a16:creationId xmlns:a16="http://schemas.microsoft.com/office/drawing/2014/main" id="{866AE85D-4909-2007-F68D-41AC7D51A7AC}"/>
              </a:ext>
            </a:extLst>
          </p:cNvPr>
          <p:cNvSpPr/>
          <p:nvPr/>
        </p:nvSpPr>
        <p:spPr>
          <a:xfrm>
            <a:off x="3835531" y="5010407"/>
            <a:ext cx="396240" cy="39624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6" name="Graphic 65" descr="Add with solid fill">
            <a:extLst>
              <a:ext uri="{FF2B5EF4-FFF2-40B4-BE49-F238E27FC236}">
                <a16:creationId xmlns:a16="http://schemas.microsoft.com/office/drawing/2014/main" id="{E0613FA1-DE88-76AD-523B-1FC2B7E57D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24828" y="5106356"/>
            <a:ext cx="217646" cy="217646"/>
          </a:xfrm>
          <a:prstGeom prst="rect">
            <a:avLst/>
          </a:prstGeom>
        </p:spPr>
      </p:pic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F91E6BE3-FD20-8A0E-3C2C-D0DD492A04C4}"/>
              </a:ext>
            </a:extLst>
          </p:cNvPr>
          <p:cNvCxnSpPr>
            <a:cxnSpLocks/>
          </p:cNvCxnSpPr>
          <p:nvPr/>
        </p:nvCxnSpPr>
        <p:spPr>
          <a:xfrm>
            <a:off x="1044526" y="5215179"/>
            <a:ext cx="152339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Connector: Elbow 67">
            <a:extLst>
              <a:ext uri="{FF2B5EF4-FFF2-40B4-BE49-F238E27FC236}">
                <a16:creationId xmlns:a16="http://schemas.microsoft.com/office/drawing/2014/main" id="{EEB9FBEB-6375-7C1E-B07B-321FE59FA916}"/>
              </a:ext>
            </a:extLst>
          </p:cNvPr>
          <p:cNvCxnSpPr>
            <a:cxnSpLocks/>
            <a:stCxn id="51" idx="3"/>
            <a:endCxn id="65" idx="0"/>
          </p:cNvCxnSpPr>
          <p:nvPr/>
        </p:nvCxnSpPr>
        <p:spPr>
          <a:xfrm>
            <a:off x="3572516" y="4637436"/>
            <a:ext cx="461135" cy="372971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Connector: Elbow 68">
            <a:extLst>
              <a:ext uri="{FF2B5EF4-FFF2-40B4-BE49-F238E27FC236}">
                <a16:creationId xmlns:a16="http://schemas.microsoft.com/office/drawing/2014/main" id="{67426F54-2BE3-4F45-66C9-0FC4C258103C}"/>
              </a:ext>
            </a:extLst>
          </p:cNvPr>
          <p:cNvCxnSpPr>
            <a:stCxn id="61" idx="3"/>
            <a:endCxn id="65" idx="4"/>
          </p:cNvCxnSpPr>
          <p:nvPr/>
        </p:nvCxnSpPr>
        <p:spPr>
          <a:xfrm flipV="1">
            <a:off x="3572516" y="5406647"/>
            <a:ext cx="461135" cy="394488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7065C61F-A42A-5F62-6C72-1A1A316FA6B0}"/>
              </a:ext>
            </a:extLst>
          </p:cNvPr>
          <p:cNvCxnSpPr>
            <a:stCxn id="60" idx="3"/>
            <a:endCxn id="65" idx="2"/>
          </p:cNvCxnSpPr>
          <p:nvPr/>
        </p:nvCxnSpPr>
        <p:spPr>
          <a:xfrm flipV="1">
            <a:off x="3585354" y="5208527"/>
            <a:ext cx="250177" cy="27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313BBC76-E376-E701-3577-C232CD6E1A73}"/>
              </a:ext>
            </a:extLst>
          </p:cNvPr>
          <p:cNvCxnSpPr>
            <a:cxnSpLocks/>
            <a:stCxn id="65" idx="6"/>
            <a:endCxn id="50" idx="1"/>
          </p:cNvCxnSpPr>
          <p:nvPr/>
        </p:nvCxnSpPr>
        <p:spPr>
          <a:xfrm>
            <a:off x="4231771" y="5208527"/>
            <a:ext cx="222605" cy="255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3" name="Picture 72">
            <a:extLst>
              <a:ext uri="{FF2B5EF4-FFF2-40B4-BE49-F238E27FC236}">
                <a16:creationId xmlns:a16="http://schemas.microsoft.com/office/drawing/2014/main" id="{4D6F98A1-F4D7-A512-1361-DF3EFA2DA8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9845" y="3212015"/>
            <a:ext cx="592725" cy="57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7514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8CB1D39-68D4-4372-BF3B-2A33A7495E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77893"/>
            <a:ext cx="1861854" cy="717514"/>
            <a:chOff x="0" y="377893"/>
            <a:chExt cx="1861854" cy="717514"/>
          </a:xfrm>
          <a:solidFill>
            <a:schemeClr val="tx1"/>
          </a:solidFill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C5A741B9-65EC-4C5B-9FE0-4A1857577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C0BB4301-41FA-4453-956F-A11CC664B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0E9B1DB-5C91-41C9-8C0D-C2CD3D570C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542" y="1264801"/>
            <a:ext cx="4892216" cy="4511751"/>
          </a:xfrm>
          <a:prstGeom prst="rect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02224B8-FCE1-4A12-84A7-B674B2B9EF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542" y="1264801"/>
            <a:ext cx="4892216" cy="4511751"/>
          </a:xfrm>
          <a:prstGeom prst="rect">
            <a:avLst/>
          </a:prstGeom>
          <a:solidFill>
            <a:schemeClr val="accent3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41E366A2-885B-4E10-A479-4A650E4C6E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9959" y="1173124"/>
            <a:ext cx="4892216" cy="4511751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0E2978-4AFB-5F9F-2569-F89EC7604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367" y="1264801"/>
            <a:ext cx="4114571" cy="4296387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Discussions</a:t>
            </a:r>
            <a:br>
              <a:rPr lang="en-US" dirty="0"/>
            </a:br>
            <a:r>
              <a:rPr lang="en-US" dirty="0"/>
              <a:t>(2 mins)</a:t>
            </a:r>
          </a:p>
        </p:txBody>
      </p:sp>
      <p:sp>
        <p:nvSpPr>
          <p:cNvPr id="37" name="Graphic 212">
            <a:extLst>
              <a:ext uri="{FF2B5EF4-FFF2-40B4-BE49-F238E27FC236}">
                <a16:creationId xmlns:a16="http://schemas.microsoft.com/office/drawing/2014/main" id="{55C61911-45B2-48BF-AC7A-1EB579B42C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02373" y="798490"/>
            <a:ext cx="914565" cy="91456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38" name="Graphic 212">
            <a:extLst>
              <a:ext uri="{FF2B5EF4-FFF2-40B4-BE49-F238E27FC236}">
                <a16:creationId xmlns:a16="http://schemas.microsoft.com/office/drawing/2014/main" id="{2DE4D4CE-6DAE-4A05-BE5B-6BCE3F4EC7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02373" y="798490"/>
            <a:ext cx="914565" cy="91456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10C23D31-5B0A-4956-A59F-A24F57D2A9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988" y="4604761"/>
            <a:ext cx="319941" cy="319941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F4C6FC6E-4AAF-4628-B7E5-85DF9D323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988" y="4604761"/>
            <a:ext cx="319941" cy="319941"/>
          </a:xfrm>
          <a:prstGeom prst="ellipse">
            <a:avLst/>
          </a:prstGeom>
          <a:solidFill>
            <a:schemeClr val="accent3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93F589-00B1-D8F1-D3B9-54EC95C2BA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4868" y="377892"/>
            <a:ext cx="5217173" cy="5609171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1800" b="1" dirty="0"/>
              <a:t>Proportional Control: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What happens when we add a proportional controller to the pendulum system?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How does it affect rise time, overshoot, and steady-state error?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800" dirty="0"/>
          </a:p>
          <a:p>
            <a:pPr marL="0" indent="0">
              <a:lnSpc>
                <a:spcPct val="100000"/>
              </a:lnSpc>
              <a:buNone/>
            </a:pPr>
            <a:r>
              <a:rPr lang="en-US" sz="1800" b="1" dirty="0"/>
              <a:t>Derivative Control: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How does a derivative controller influence the pendulum's response?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What role does it play in damping oscillations and reducing overshoot?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800" dirty="0"/>
          </a:p>
          <a:p>
            <a:pPr marL="0" indent="0">
              <a:lnSpc>
                <a:spcPct val="100000"/>
              </a:lnSpc>
              <a:buNone/>
            </a:pPr>
            <a:r>
              <a:rPr lang="en-US" sz="1800" b="1" dirty="0"/>
              <a:t>Integral Control: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Why might a system need an integral controller?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What kinds of errors does it address, and what are the trade-offs of adding it?</a:t>
            </a:r>
          </a:p>
        </p:txBody>
      </p:sp>
      <p:grpSp>
        <p:nvGrpSpPr>
          <p:cNvPr id="41" name="Graphic 185">
            <a:extLst>
              <a:ext uri="{FF2B5EF4-FFF2-40B4-BE49-F238E27FC236}">
                <a16:creationId xmlns:a16="http://schemas.microsoft.com/office/drawing/2014/main" id="{582A903B-6B78-4F0A-B7C9-3D804990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D510EA93-8F64-42C8-A630-D449506E95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06CB53FC-E4DA-4001-928B-9998A85EA5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210B969-4FDF-4AAC-9397-63D543495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570B3EF0-84EA-4F47-86A3-1EA1F644A4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59369A8-EF57-42A1-8EC8-F6A9F92A3A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007564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8CB1D39-68D4-4372-BF3B-2A33A7495E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77893"/>
            <a:ext cx="1861854" cy="717514"/>
            <a:chOff x="0" y="377893"/>
            <a:chExt cx="1861854" cy="717514"/>
          </a:xfrm>
          <a:solidFill>
            <a:schemeClr val="tx1"/>
          </a:solidFill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C5A741B9-65EC-4C5B-9FE0-4A1857577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C0BB4301-41FA-4453-956F-A11CC664B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0E9B1DB-5C91-41C9-8C0D-C2CD3D570C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542" y="1264801"/>
            <a:ext cx="4892216" cy="4511751"/>
          </a:xfrm>
          <a:prstGeom prst="rect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02224B8-FCE1-4A12-84A7-B674B2B9EF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542" y="1264801"/>
            <a:ext cx="4892216" cy="4511751"/>
          </a:xfrm>
          <a:prstGeom prst="rect">
            <a:avLst/>
          </a:prstGeom>
          <a:solidFill>
            <a:schemeClr val="accent3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41E366A2-885B-4E10-A479-4A650E4C6E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9959" y="1173124"/>
            <a:ext cx="4892216" cy="4511751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0E2978-4AFB-5F9F-2569-F89EC7604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367" y="1264801"/>
            <a:ext cx="4114571" cy="4296387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Discussions</a:t>
            </a:r>
            <a:br>
              <a:rPr lang="en-US" dirty="0"/>
            </a:br>
            <a:r>
              <a:rPr lang="en-US" dirty="0"/>
              <a:t>(2 mins)</a:t>
            </a:r>
          </a:p>
        </p:txBody>
      </p:sp>
      <p:sp>
        <p:nvSpPr>
          <p:cNvPr id="37" name="Graphic 212">
            <a:extLst>
              <a:ext uri="{FF2B5EF4-FFF2-40B4-BE49-F238E27FC236}">
                <a16:creationId xmlns:a16="http://schemas.microsoft.com/office/drawing/2014/main" id="{55C61911-45B2-48BF-AC7A-1EB579B42C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02373" y="798490"/>
            <a:ext cx="914565" cy="91456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38" name="Graphic 212">
            <a:extLst>
              <a:ext uri="{FF2B5EF4-FFF2-40B4-BE49-F238E27FC236}">
                <a16:creationId xmlns:a16="http://schemas.microsoft.com/office/drawing/2014/main" id="{2DE4D4CE-6DAE-4A05-BE5B-6BCE3F4EC7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02373" y="798490"/>
            <a:ext cx="914565" cy="91456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10C23D31-5B0A-4956-A59F-A24F57D2A9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988" y="4604761"/>
            <a:ext cx="319941" cy="319941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F4C6FC6E-4AAF-4628-B7E5-85DF9D323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988" y="4604761"/>
            <a:ext cx="319941" cy="319941"/>
          </a:xfrm>
          <a:prstGeom prst="ellipse">
            <a:avLst/>
          </a:prstGeom>
          <a:solidFill>
            <a:schemeClr val="accent3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C93F589-00B1-D8F1-D3B9-54EC95C2BA1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34868" y="1879601"/>
                <a:ext cx="5217173" cy="260096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1800" b="1" dirty="0"/>
                  <a:t>General Intuition for PID Design:</a:t>
                </a:r>
              </a:p>
              <a:p>
                <a:r>
                  <a:rPr lang="en-US" sz="1800" dirty="0"/>
                  <a:t>Based on what we’ve learned, how would you approach tuning a PID controller?</a:t>
                </a:r>
              </a:p>
              <a:p>
                <a:r>
                  <a:rPr lang="en-US" sz="1800" dirty="0"/>
                  <a:t>How do the gains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800" dirty="0"/>
                  <a:t>​) interact to balance response time, oscillations, and convergence?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C93F589-00B1-D8F1-D3B9-54EC95C2BA1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34868" y="1879601"/>
                <a:ext cx="5217173" cy="2600960"/>
              </a:xfrm>
              <a:blipFill>
                <a:blip r:embed="rId2"/>
                <a:stretch>
                  <a:fillRect l="-1051" t="-703" r="-7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1" name="Graphic 185">
            <a:extLst>
              <a:ext uri="{FF2B5EF4-FFF2-40B4-BE49-F238E27FC236}">
                <a16:creationId xmlns:a16="http://schemas.microsoft.com/office/drawing/2014/main" id="{582A903B-6B78-4F0A-B7C9-3D804990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D510EA93-8F64-42C8-A630-D449506E95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06CB53FC-E4DA-4001-928B-9998A85EA5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210B969-4FDF-4AAC-9397-63D543495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570B3EF0-84EA-4F47-86A3-1EA1F644A4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59369A8-EF57-42A1-8EC8-F6A9F92A3A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442442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E0A5C5C-2A95-428E-9F6A-0D29EBD57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8395" y="1040837"/>
            <a:ext cx="4754948" cy="4754948"/>
          </a:xfrm>
          <a:prstGeom prst="ellipse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056F38F-7C4E-461D-8709-7D0024AE1F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411" y="1029607"/>
            <a:ext cx="4754948" cy="4754948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Oval 13">
            <a:extLst>
              <a:ext uri="{FF2B5EF4-FFF2-40B4-BE49-F238E27FC236}">
                <a16:creationId xmlns:a16="http://schemas.microsoft.com/office/drawing/2014/main" id="{C7278469-3C3C-49CE-AEEE-E176A4900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9960" y="934855"/>
            <a:ext cx="4754948" cy="4754948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0E2978-4AFB-5F9F-2569-F89EC7604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368" y="1877492"/>
            <a:ext cx="4030132" cy="321537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Questions?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3DC754C-7E09-422D-A8BB-AF632E90DF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77893"/>
            <a:ext cx="1861854" cy="717514"/>
            <a:chOff x="0" y="377893"/>
            <a:chExt cx="1861854" cy="717514"/>
          </a:xfrm>
          <a:solidFill>
            <a:schemeClr val="tx1"/>
          </a:solidFill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5A741B9-65EC-4C5B-9FE0-4A1857577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0BB4301-41FA-4453-956F-A11CC664B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20" name="Graphic 212">
            <a:extLst>
              <a:ext uri="{FF2B5EF4-FFF2-40B4-BE49-F238E27FC236}">
                <a16:creationId xmlns:a16="http://schemas.microsoft.com/office/drawing/2014/main" id="{4C6598AB-1C17-4D54-951C-A082D94AC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8524" y="457812"/>
            <a:ext cx="914565" cy="91456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2" name="Graphic 212">
            <a:extLst>
              <a:ext uri="{FF2B5EF4-FFF2-40B4-BE49-F238E27FC236}">
                <a16:creationId xmlns:a16="http://schemas.microsoft.com/office/drawing/2014/main" id="{C83B66D7-137D-4AC1-B172-53D60F08BE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8524" y="457812"/>
            <a:ext cx="914565" cy="91456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6B92503-6984-4D15-8B98-8718709B78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2976" y="4946663"/>
            <a:ext cx="319941" cy="319941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8DDF938-524E-4C18-A47D-C00627832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2976" y="4946663"/>
            <a:ext cx="319941" cy="319941"/>
          </a:xfrm>
          <a:prstGeom prst="ellipse">
            <a:avLst/>
          </a:prstGeom>
          <a:solidFill>
            <a:schemeClr val="accent3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93F589-00B1-D8F1-D3B9-54EC95C2BA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0101" y="655672"/>
            <a:ext cx="5217173" cy="10637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dirty="0"/>
              <a:t>Please fill out the </a:t>
            </a:r>
            <a:r>
              <a:rPr lang="en-US" sz="2600" b="1" u="sng" dirty="0"/>
              <a:t>minute paper </a:t>
            </a:r>
            <a:r>
              <a:rPr lang="en-US" sz="2600" dirty="0"/>
              <a:t>before you leave class.</a:t>
            </a:r>
          </a:p>
        </p:txBody>
      </p:sp>
      <p:grpSp>
        <p:nvGrpSpPr>
          <p:cNvPr id="28" name="Graphic 185">
            <a:extLst>
              <a:ext uri="{FF2B5EF4-FFF2-40B4-BE49-F238E27FC236}">
                <a16:creationId xmlns:a16="http://schemas.microsoft.com/office/drawing/2014/main" id="{3773FAF5-C452-4455-9411-D6AF5EBD4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581034" y="5750136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ECA0D96-F63C-4F7B-BE16-0F3FE76D7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74F83A81-0546-400A-918A-90C9C48B81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741F692-A5B6-4215-86D9-B1FD4FF26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CC0876CB-9C60-4580-8FED-CD64EC7664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879B3B7-48DB-4D3A-BB33-02766EAD3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1319B3D-97E3-957F-2E52-D4F11D4D7D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8659" y="1694779"/>
            <a:ext cx="4325046" cy="4051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6467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FB345-D774-01DC-E9E4-3DFDCB472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 Overview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914396B-AEEC-9714-CB47-6651F98658C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87171122"/>
              </p:ext>
            </p:extLst>
          </p:nvPr>
        </p:nvGraphicFramePr>
        <p:xfrm>
          <a:off x="838200" y="127698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Cloud 4">
            <a:extLst>
              <a:ext uri="{FF2B5EF4-FFF2-40B4-BE49-F238E27FC236}">
                <a16:creationId xmlns:a16="http://schemas.microsoft.com/office/drawing/2014/main" id="{F78A7E8D-BE75-4381-7D6E-0DE4AFBA191C}"/>
              </a:ext>
            </a:extLst>
          </p:cNvPr>
          <p:cNvSpPr/>
          <p:nvPr/>
        </p:nvSpPr>
        <p:spPr>
          <a:xfrm>
            <a:off x="4677410" y="2367280"/>
            <a:ext cx="1407160" cy="711200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 mins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BB7E8975-D0C8-2530-A304-C562255240DA}"/>
              </a:ext>
            </a:extLst>
          </p:cNvPr>
          <p:cNvSpPr/>
          <p:nvPr/>
        </p:nvSpPr>
        <p:spPr>
          <a:xfrm>
            <a:off x="6976110" y="2367280"/>
            <a:ext cx="1407160" cy="711200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 mins</a:t>
            </a: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AB1E461B-4DFC-F5BA-5E8A-01ADC6487AC9}"/>
              </a:ext>
            </a:extLst>
          </p:cNvPr>
          <p:cNvSpPr/>
          <p:nvPr/>
        </p:nvSpPr>
        <p:spPr>
          <a:xfrm>
            <a:off x="9092565" y="2367280"/>
            <a:ext cx="1551940" cy="711200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10 mins</a:t>
            </a: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ABD1E794-5CE5-858E-BE32-375508CF7F50}"/>
              </a:ext>
            </a:extLst>
          </p:cNvPr>
          <p:cNvSpPr/>
          <p:nvPr/>
        </p:nvSpPr>
        <p:spPr>
          <a:xfrm>
            <a:off x="83820" y="2433320"/>
            <a:ext cx="1407160" cy="711200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 min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6897D51B-C3DE-D149-5E3B-A3C3FFDC42E6}"/>
              </a:ext>
            </a:extLst>
          </p:cNvPr>
          <p:cNvSpPr/>
          <p:nvPr/>
        </p:nvSpPr>
        <p:spPr>
          <a:xfrm>
            <a:off x="2433320" y="2394268"/>
            <a:ext cx="1407160" cy="711200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 min</a:t>
            </a:r>
          </a:p>
        </p:txBody>
      </p:sp>
      <p:sp>
        <p:nvSpPr>
          <p:cNvPr id="11" name="Scroll: Vertical 10">
            <a:extLst>
              <a:ext uri="{FF2B5EF4-FFF2-40B4-BE49-F238E27FC236}">
                <a16:creationId xmlns:a16="http://schemas.microsoft.com/office/drawing/2014/main" id="{E1249E21-96D7-070C-D4BF-CC5F062ED766}"/>
              </a:ext>
            </a:extLst>
          </p:cNvPr>
          <p:cNvSpPr/>
          <p:nvPr/>
        </p:nvSpPr>
        <p:spPr>
          <a:xfrm>
            <a:off x="9868535" y="4185920"/>
            <a:ext cx="1320165" cy="1209040"/>
          </a:xfrm>
          <a:prstGeom prst="verticalScroll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Minute</a:t>
            </a:r>
            <a:r>
              <a:rPr lang="en-US" dirty="0"/>
              <a:t> </a:t>
            </a:r>
            <a:r>
              <a:rPr lang="en-US" dirty="0">
                <a:solidFill>
                  <a:schemeClr val="tx1"/>
                </a:solidFill>
              </a:rPr>
              <a:t>paper</a:t>
            </a:r>
          </a:p>
        </p:txBody>
      </p:sp>
      <p:sp>
        <p:nvSpPr>
          <p:cNvPr id="3" name="Scroll: Vertical 2">
            <a:extLst>
              <a:ext uri="{FF2B5EF4-FFF2-40B4-BE49-F238E27FC236}">
                <a16:creationId xmlns:a16="http://schemas.microsoft.com/office/drawing/2014/main" id="{CCF0656F-C165-E76A-22ED-D76A8A87F78B}"/>
              </a:ext>
            </a:extLst>
          </p:cNvPr>
          <p:cNvSpPr/>
          <p:nvPr/>
        </p:nvSpPr>
        <p:spPr>
          <a:xfrm>
            <a:off x="7679690" y="4165600"/>
            <a:ext cx="1320165" cy="1209040"/>
          </a:xfrm>
          <a:prstGeom prst="verticalScroll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Quiz</a:t>
            </a:r>
          </a:p>
        </p:txBody>
      </p:sp>
    </p:spTree>
    <p:extLst>
      <p:ext uri="{BB962C8B-B14F-4D97-AF65-F5344CB8AC3E}">
        <p14:creationId xmlns:p14="http://schemas.microsoft.com/office/powerpoint/2010/main" val="38629245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E5F17139-31EE-46AC-B04F-DBBD852DD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1D72A4A-771D-4FE0-A07E-D0DAF4D69C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5448" y="447277"/>
            <a:ext cx="3294813" cy="5911481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5BB7246-8AFD-47FC-A1F4-491E0167E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9940" y="438890"/>
            <a:ext cx="3294813" cy="5911481"/>
          </a:xfrm>
          <a:prstGeom prst="rect">
            <a:avLst/>
          </a:prstGeom>
          <a:solidFill>
            <a:schemeClr val="accent3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0A6DF2E7-0906-4F1E-9B28-48B1A4D8E0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3787" y="308343"/>
            <a:ext cx="3294813" cy="5911481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Graphic 212">
            <a:extLst>
              <a:ext uri="{FF2B5EF4-FFF2-40B4-BE49-F238E27FC236}">
                <a16:creationId xmlns:a16="http://schemas.microsoft.com/office/drawing/2014/main" id="{684FEC42-F70A-4505-A5DF-EC67268FE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841" y="499242"/>
            <a:ext cx="914565" cy="91456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6" name="Graphic 212">
            <a:extLst>
              <a:ext uri="{FF2B5EF4-FFF2-40B4-BE49-F238E27FC236}">
                <a16:creationId xmlns:a16="http://schemas.microsoft.com/office/drawing/2014/main" id="{7D10AF26-17A2-4FA8-824A-F78507AF66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841" y="499242"/>
            <a:ext cx="914565" cy="91456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A713A7-564C-4E56-A0F8-53B02E3DE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13807"/>
            <a:ext cx="3105985" cy="460599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4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Description:</a:t>
            </a:r>
            <a:r>
              <a:rPr lang="en-US" sz="14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This course provides an in-depth introduction to control systems engineering, focusing on modeling, analysis, and design techniques for linear feedback control systems. </a:t>
            </a:r>
            <a:br>
              <a:rPr lang="en-US" sz="1400" dirty="0"/>
            </a:br>
            <a:br>
              <a:rPr lang="en-US" sz="1400" dirty="0"/>
            </a:br>
            <a:r>
              <a:rPr lang="en-US" sz="1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Intended Audience:</a:t>
            </a:r>
            <a:r>
              <a:rPr lang="en-US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Senior level students in ME or EE.</a:t>
            </a:r>
            <a:br>
              <a:rPr lang="en-US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en-US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Pre-requisites:</a:t>
            </a:r>
            <a:r>
              <a:rPr lang="en-US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ME 3050 (Modelling and Analysis of Dynamical Systems) or equivalent.</a:t>
            </a:r>
            <a:br>
              <a:rPr lang="en-US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en-US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Required Materials:</a:t>
            </a:r>
            <a:r>
              <a:rPr lang="en-US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Course notes (available online) and access to simulations.</a:t>
            </a:r>
            <a:br>
              <a:rPr lang="en-US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en-US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Suggested Materials:</a:t>
            </a:r>
            <a:r>
              <a:rPr lang="en-US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Nise</a:t>
            </a:r>
            <a:r>
              <a:rPr lang="en-US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Norman S. </a:t>
            </a:r>
            <a:r>
              <a:rPr lang="en-US" sz="14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Control systems engineering</a:t>
            </a:r>
            <a:r>
              <a:rPr lang="en-US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John Wiley &amp; Sons, 2020.</a:t>
            </a:r>
          </a:p>
        </p:txBody>
      </p:sp>
      <p:graphicFrame>
        <p:nvGraphicFramePr>
          <p:cNvPr id="27" name="Content Placeholder 2">
            <a:extLst>
              <a:ext uri="{FF2B5EF4-FFF2-40B4-BE49-F238E27FC236}">
                <a16:creationId xmlns:a16="http://schemas.microsoft.com/office/drawing/2014/main" id="{A4A3F712-58CD-1AC2-3D3E-BDBADF28D41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86684890"/>
              </p:ext>
            </p:extLst>
          </p:nvPr>
        </p:nvGraphicFramePr>
        <p:xfrm>
          <a:off x="4782386" y="447277"/>
          <a:ext cx="6571413" cy="57296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Graphic 5" descr="Marker with solid fill">
            <a:extLst>
              <a:ext uri="{FF2B5EF4-FFF2-40B4-BE49-F238E27FC236}">
                <a16:creationId xmlns:a16="http://schemas.microsoft.com/office/drawing/2014/main" id="{A17D84B9-4F77-86FF-6314-85B9C092F0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322560" y="4231640"/>
            <a:ext cx="914400" cy="914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699EC2-3604-3478-3702-2049A187F044}"/>
              </a:ext>
            </a:extLst>
          </p:cNvPr>
          <p:cNvSpPr txBox="1"/>
          <p:nvPr/>
        </p:nvSpPr>
        <p:spPr>
          <a:xfrm>
            <a:off x="1368904" y="507629"/>
            <a:ext cx="22479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ME 4030 </a:t>
            </a:r>
            <a:r>
              <a:rPr lang="en-US" sz="1800" dirty="0"/>
              <a:t>– Control and Integration of Dynamical Systems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4727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713A7-564C-4E56-A0F8-53B02E3DE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Recap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CE6984-65CA-B7D3-069E-998203DF87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a control system</a:t>
            </a:r>
          </a:p>
          <a:p>
            <a:r>
              <a:rPr lang="en-US" dirty="0"/>
              <a:t>Idea of feedback</a:t>
            </a:r>
          </a:p>
          <a:p>
            <a:r>
              <a:rPr lang="en-US" dirty="0"/>
              <a:t>Conditions for Stability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4E13624-1B8A-E2C5-720C-6E91C74D5FB0}"/>
              </a:ext>
            </a:extLst>
          </p:cNvPr>
          <p:cNvSpPr/>
          <p:nvPr/>
        </p:nvSpPr>
        <p:spPr>
          <a:xfrm>
            <a:off x="5318846" y="4436340"/>
            <a:ext cx="1432560" cy="72136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System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D18B37B-7884-A66D-4F09-8A7E00C17327}"/>
              </a:ext>
            </a:extLst>
          </p:cNvPr>
          <p:cNvSpPr/>
          <p:nvPr/>
        </p:nvSpPr>
        <p:spPr>
          <a:xfrm>
            <a:off x="3192198" y="4441125"/>
            <a:ext cx="1432560" cy="72136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Controller</a:t>
            </a:r>
          </a:p>
        </p:txBody>
      </p:sp>
      <p:cxnSp>
        <p:nvCxnSpPr>
          <p:cNvPr id="6" name="Connector: Elbow 5">
            <a:extLst>
              <a:ext uri="{FF2B5EF4-FFF2-40B4-BE49-F238E27FC236}">
                <a16:creationId xmlns:a16="http://schemas.microsoft.com/office/drawing/2014/main" id="{80581242-801D-9AFF-4EF0-2578B977AD6E}"/>
              </a:ext>
            </a:extLst>
          </p:cNvPr>
          <p:cNvCxnSpPr>
            <a:cxnSpLocks/>
            <a:stCxn id="4" idx="3"/>
            <a:endCxn id="7" idx="4"/>
          </p:cNvCxnSpPr>
          <p:nvPr/>
        </p:nvCxnSpPr>
        <p:spPr>
          <a:xfrm flipH="1">
            <a:off x="2134791" y="4797020"/>
            <a:ext cx="4616615" cy="198120"/>
          </a:xfrm>
          <a:prstGeom prst="bentConnector4">
            <a:avLst>
              <a:gd name="adj1" fmla="val -4952"/>
              <a:gd name="adj2" fmla="val 573077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291E4001-D7AF-BB3D-43BB-0F64E063D7C8}"/>
              </a:ext>
            </a:extLst>
          </p:cNvPr>
          <p:cNvSpPr/>
          <p:nvPr/>
        </p:nvSpPr>
        <p:spPr>
          <a:xfrm>
            <a:off x="1936671" y="4598900"/>
            <a:ext cx="396240" cy="39624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51E171E-3DCE-7958-55FC-003DCC92665E}"/>
              </a:ext>
            </a:extLst>
          </p:cNvPr>
          <p:cNvCxnSpPr>
            <a:cxnSpLocks/>
            <a:stCxn id="5" idx="3"/>
            <a:endCxn id="4" idx="1"/>
          </p:cNvCxnSpPr>
          <p:nvPr/>
        </p:nvCxnSpPr>
        <p:spPr>
          <a:xfrm flipV="1">
            <a:off x="4624758" y="4797020"/>
            <a:ext cx="694088" cy="478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3596941-D3A5-481F-319E-F4A61E3CDBDA}"/>
              </a:ext>
            </a:extLst>
          </p:cNvPr>
          <p:cNvCxnSpPr>
            <a:endCxn id="7" idx="2"/>
          </p:cNvCxnSpPr>
          <p:nvPr/>
        </p:nvCxnSpPr>
        <p:spPr>
          <a:xfrm>
            <a:off x="1055299" y="4797020"/>
            <a:ext cx="88137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5253D24-7127-4B3C-309F-5FA959D1AD09}"/>
              </a:ext>
            </a:extLst>
          </p:cNvPr>
          <p:cNvSpPr txBox="1"/>
          <p:nvPr/>
        </p:nvSpPr>
        <p:spPr>
          <a:xfrm>
            <a:off x="1097360" y="4395779"/>
            <a:ext cx="8813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dirty="0"/>
              <a:t>Input</a:t>
            </a:r>
            <a:endParaRPr lang="en-US" sz="1800" u="sng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4F8AB3-571B-6121-9568-B24B1CB0F54E}"/>
              </a:ext>
            </a:extLst>
          </p:cNvPr>
          <p:cNvSpPr txBox="1"/>
          <p:nvPr/>
        </p:nvSpPr>
        <p:spPr>
          <a:xfrm>
            <a:off x="4044543" y="5508518"/>
            <a:ext cx="12931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dirty="0"/>
              <a:t>Feedback</a:t>
            </a:r>
            <a:endParaRPr lang="en-US" sz="1800" u="sng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2CE76D-B901-70DF-FF24-3A36EDD78390}"/>
              </a:ext>
            </a:extLst>
          </p:cNvPr>
          <p:cNvSpPr txBox="1"/>
          <p:nvPr/>
        </p:nvSpPr>
        <p:spPr>
          <a:xfrm>
            <a:off x="2361276" y="4395779"/>
            <a:ext cx="8813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dirty="0"/>
              <a:t>Error</a:t>
            </a:r>
            <a:endParaRPr lang="en-US" sz="1800" u="sng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692FF51-0F6F-B785-AE35-5B26C86AAB22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6751406" y="4797020"/>
            <a:ext cx="143256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1CA4B143-E253-9F60-33F2-4AF42AEA6D8F}"/>
              </a:ext>
            </a:extLst>
          </p:cNvPr>
          <p:cNvSpPr txBox="1"/>
          <p:nvPr/>
        </p:nvSpPr>
        <p:spPr>
          <a:xfrm>
            <a:off x="6924422" y="4395779"/>
            <a:ext cx="986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dirty="0"/>
              <a:t>Output</a:t>
            </a:r>
            <a:endParaRPr lang="en-US" sz="1800" u="sng" dirty="0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EA996B8-3523-52B3-65C7-53E9AF3CF60D}"/>
              </a:ext>
            </a:extLst>
          </p:cNvPr>
          <p:cNvCxnSpPr>
            <a:cxnSpLocks/>
            <a:stCxn id="7" idx="6"/>
            <a:endCxn id="5" idx="1"/>
          </p:cNvCxnSpPr>
          <p:nvPr/>
        </p:nvCxnSpPr>
        <p:spPr>
          <a:xfrm>
            <a:off x="2332911" y="4797020"/>
            <a:ext cx="859287" cy="478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C8D13892-7B4E-BAAB-9920-8E0BC1CF7E3A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7911096" y="1018854"/>
            <a:ext cx="2255715" cy="93734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9DE2127-3A5E-B337-A66A-F30B21D2A311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>
            <a:off x="7911096" y="2421660"/>
            <a:ext cx="2331922" cy="103641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4A5C86E-4B81-694A-E43F-B116A7A32BC7}"/>
              </a:ext>
            </a:extLst>
          </p:cNvPr>
          <p:cNvSpPr txBox="1"/>
          <p:nvPr/>
        </p:nvSpPr>
        <p:spPr>
          <a:xfrm>
            <a:off x="8581753" y="991258"/>
            <a:ext cx="914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Stable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77DDACB-E6FF-D347-4A02-B7691963AD4B}"/>
              </a:ext>
            </a:extLst>
          </p:cNvPr>
          <p:cNvSpPr txBox="1"/>
          <p:nvPr/>
        </p:nvSpPr>
        <p:spPr>
          <a:xfrm>
            <a:off x="8410839" y="3116828"/>
            <a:ext cx="11424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Unstable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2AA1F19-FFF9-1E38-504D-18C2FF19F91B}"/>
              </a:ext>
            </a:extLst>
          </p:cNvPr>
          <p:cNvSpPr/>
          <p:nvPr/>
        </p:nvSpPr>
        <p:spPr>
          <a:xfrm>
            <a:off x="7772400" y="838200"/>
            <a:ext cx="2470618" cy="122278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1784A13-7477-E95E-72CF-4E805E89DBC6}"/>
              </a:ext>
            </a:extLst>
          </p:cNvPr>
          <p:cNvSpPr/>
          <p:nvPr/>
        </p:nvSpPr>
        <p:spPr>
          <a:xfrm>
            <a:off x="7772400" y="2328474"/>
            <a:ext cx="2470618" cy="122278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2941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5F17139-31EE-46AC-B04F-DBBD852DD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B73D287-48F0-41E2-8B0B-DE4C7D175E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121348" y="5364542"/>
            <a:ext cx="1562428" cy="1493465"/>
            <a:chOff x="3121343" y="4864099"/>
            <a:chExt cx="2085971" cy="1993901"/>
          </a:xfrm>
          <a:solidFill>
            <a:schemeClr val="tx1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BC3C2F6-A83E-46F7-89F9-C282A92349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38556" y="4981312"/>
              <a:ext cx="442726" cy="44272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D78D60A-D765-47AF-BF8C-DD38B67493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128809" y="4871565"/>
              <a:ext cx="902626" cy="902626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B61CBF5-5283-4C6A-9049-AA88E17568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121343" y="4864099"/>
              <a:ext cx="1152732" cy="1152732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7A00BB8-8401-4CFA-A40C-8A60D39AEF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152324" y="4894707"/>
              <a:ext cx="1321462" cy="1321838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2F6FC59-F5F7-4ED5-8DCD-CF1060899F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15037" y="4957793"/>
              <a:ext cx="1428975" cy="1428975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124749C-25FB-43F3-97CC-16D3738B1E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301642" y="5044398"/>
              <a:ext cx="1490195" cy="1490195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3CAAC4D-89A7-40FC-A14D-14E7137A5D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09523" y="5152279"/>
              <a:ext cx="1509607" cy="1509607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9F8FFC8-0941-4853-894E-6FBB72564C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538685" y="5279576"/>
              <a:ext cx="1488326" cy="1490192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84F021A-2C9B-422B-8408-BB819B3147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83896" y="5426652"/>
              <a:ext cx="1429720" cy="1429720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53138C4-3227-4945-9CE8-AF90A759DD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01021" y="5597624"/>
              <a:ext cx="1275308" cy="1260376"/>
            </a:xfrm>
            <a:custGeom>
              <a:avLst/>
              <a:gdLst>
                <a:gd name="connsiteX0" fmla="*/ 1260376 w 1275308"/>
                <a:gd name="connsiteY0" fmla="*/ 0 h 1260376"/>
                <a:gd name="connsiteX1" fmla="*/ 1275308 w 1275308"/>
                <a:gd name="connsiteY1" fmla="*/ 52634 h 1260376"/>
                <a:gd name="connsiteX2" fmla="*/ 67566 w 1275308"/>
                <a:gd name="connsiteY2" fmla="*/ 1260376 h 1260376"/>
                <a:gd name="connsiteX3" fmla="*/ 0 w 1275308"/>
                <a:gd name="connsiteY3" fmla="*/ 1260376 h 1260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5308" h="1260376">
                  <a:moveTo>
                    <a:pt x="1260376" y="0"/>
                  </a:moveTo>
                  <a:cubicBezTo>
                    <a:pt x="1265977" y="17174"/>
                    <a:pt x="1270829" y="34716"/>
                    <a:pt x="1275308" y="52634"/>
                  </a:cubicBezTo>
                  <a:lnTo>
                    <a:pt x="67566" y="1260376"/>
                  </a:lnTo>
                  <a:lnTo>
                    <a:pt x="0" y="1260376"/>
                  </a:ln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EC9C4482-176D-49FB-BFC0-2DCD9283E1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41456" y="5797338"/>
              <a:ext cx="1065858" cy="1060662"/>
            </a:xfrm>
            <a:custGeom>
              <a:avLst/>
              <a:gdLst>
                <a:gd name="connsiteX0" fmla="*/ 1061006 w 1065858"/>
                <a:gd name="connsiteY0" fmla="*/ 0 h 1060662"/>
                <a:gd name="connsiteX1" fmla="*/ 1065858 w 1065858"/>
                <a:gd name="connsiteY1" fmla="*/ 62342 h 1060662"/>
                <a:gd name="connsiteX2" fmla="*/ 67196 w 1065858"/>
                <a:gd name="connsiteY2" fmla="*/ 1060662 h 1060662"/>
                <a:gd name="connsiteX3" fmla="*/ 0 w 1065858"/>
                <a:gd name="connsiteY3" fmla="*/ 1060662 h 1060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5858" h="1060662">
                  <a:moveTo>
                    <a:pt x="1061006" y="0"/>
                  </a:moveTo>
                  <a:cubicBezTo>
                    <a:pt x="1063248" y="20905"/>
                    <a:pt x="1064741" y="41809"/>
                    <a:pt x="1065858" y="62342"/>
                  </a:cubicBezTo>
                  <a:lnTo>
                    <a:pt x="67196" y="1060662"/>
                  </a:lnTo>
                  <a:lnTo>
                    <a:pt x="0" y="1060662"/>
                  </a:ln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37D9F02-FC5F-4AA6-83BD-AE4EC012DA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1830" y="6039978"/>
              <a:ext cx="818022" cy="818022"/>
            </a:xfrm>
            <a:custGeom>
              <a:avLst/>
              <a:gdLst>
                <a:gd name="connsiteX0" fmla="*/ 818022 w 818022"/>
                <a:gd name="connsiteY0" fmla="*/ 0 h 818022"/>
                <a:gd name="connsiteX1" fmla="*/ 804584 w 818022"/>
                <a:gd name="connsiteY1" fmla="*/ 80632 h 818022"/>
                <a:gd name="connsiteX2" fmla="*/ 67190 w 818022"/>
                <a:gd name="connsiteY2" fmla="*/ 818022 h 818022"/>
                <a:gd name="connsiteX3" fmla="*/ 0 w 818022"/>
                <a:gd name="connsiteY3" fmla="*/ 818022 h 818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8022" h="818022">
                  <a:moveTo>
                    <a:pt x="818022" y="0"/>
                  </a:moveTo>
                  <a:cubicBezTo>
                    <a:pt x="814660" y="27250"/>
                    <a:pt x="810180" y="53755"/>
                    <a:pt x="804584" y="80632"/>
                  </a:cubicBezTo>
                  <a:lnTo>
                    <a:pt x="67190" y="818022"/>
                  </a:lnTo>
                  <a:lnTo>
                    <a:pt x="0" y="818022"/>
                  </a:ln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23DF942-E0FC-4481-99E4-5EDE1F7601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647375" y="6390131"/>
              <a:ext cx="442354" cy="442354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DA713A7-564C-4E56-A0F8-53B02E3DE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5697"/>
            <a:ext cx="3200400" cy="4238118"/>
          </a:xfrm>
        </p:spPr>
        <p:txBody>
          <a:bodyPr>
            <a:normAutofit/>
          </a:bodyPr>
          <a:lstStyle/>
          <a:p>
            <a:r>
              <a:rPr lang="en-US" dirty="0"/>
              <a:t>Learning Objectives</a:t>
            </a: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3CCA69EF-E8B5-4598-BEAD-258F15765D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55862"/>
            <a:ext cx="1170294" cy="274629"/>
          </a:xfrm>
          <a:custGeom>
            <a:avLst/>
            <a:gdLst>
              <a:gd name="connsiteX0" fmla="*/ 453342 w 1170294"/>
              <a:gd name="connsiteY0" fmla="*/ 0 h 274629"/>
              <a:gd name="connsiteX1" fmla="*/ 689085 w 1170294"/>
              <a:gd name="connsiteY1" fmla="*/ 235744 h 274629"/>
              <a:gd name="connsiteX2" fmla="*/ 924829 w 1170294"/>
              <a:gd name="connsiteY2" fmla="*/ 0 h 274629"/>
              <a:gd name="connsiteX3" fmla="*/ 1170294 w 1170294"/>
              <a:gd name="connsiteY3" fmla="*/ 245465 h 274629"/>
              <a:gd name="connsiteX4" fmla="*/ 1153282 w 1170294"/>
              <a:gd name="connsiteY4" fmla="*/ 264908 h 274629"/>
              <a:gd name="connsiteX5" fmla="*/ 924829 w 1170294"/>
              <a:gd name="connsiteY5" fmla="*/ 38885 h 274629"/>
              <a:gd name="connsiteX6" fmla="*/ 689085 w 1170294"/>
              <a:gd name="connsiteY6" fmla="*/ 274629 h 274629"/>
              <a:gd name="connsiteX7" fmla="*/ 453342 w 1170294"/>
              <a:gd name="connsiteY7" fmla="*/ 38885 h 274629"/>
              <a:gd name="connsiteX8" fmla="*/ 215168 w 1170294"/>
              <a:gd name="connsiteY8" fmla="*/ 274629 h 274629"/>
              <a:gd name="connsiteX9" fmla="*/ 0 w 1170294"/>
              <a:gd name="connsiteY9" fmla="*/ 59462 h 274629"/>
              <a:gd name="connsiteX10" fmla="*/ 0 w 1170294"/>
              <a:gd name="connsiteY10" fmla="*/ 20577 h 274629"/>
              <a:gd name="connsiteX11" fmla="*/ 215168 w 1170294"/>
              <a:gd name="connsiteY11" fmla="*/ 235744 h 274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70294" h="274629">
                <a:moveTo>
                  <a:pt x="453342" y="0"/>
                </a:moveTo>
                <a:lnTo>
                  <a:pt x="689085" y="235744"/>
                </a:lnTo>
                <a:lnTo>
                  <a:pt x="924829" y="0"/>
                </a:lnTo>
                <a:lnTo>
                  <a:pt x="1170294" y="245465"/>
                </a:lnTo>
                <a:lnTo>
                  <a:pt x="1153282" y="264908"/>
                </a:lnTo>
                <a:lnTo>
                  <a:pt x="924829" y="38885"/>
                </a:lnTo>
                <a:lnTo>
                  <a:pt x="689085" y="274629"/>
                </a:lnTo>
                <a:lnTo>
                  <a:pt x="453342" y="38885"/>
                </a:lnTo>
                <a:lnTo>
                  <a:pt x="215168" y="274629"/>
                </a:lnTo>
                <a:lnTo>
                  <a:pt x="0" y="59462"/>
                </a:lnTo>
                <a:lnTo>
                  <a:pt x="0" y="20577"/>
                </a:lnTo>
                <a:lnTo>
                  <a:pt x="215168" y="235744"/>
                </a:lnTo>
                <a:close/>
              </a:path>
            </a:pathLst>
          </a:custGeom>
          <a:solidFill>
            <a:schemeClr val="tx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685D65ED-8248-4E7D-AF41-C2685CAE70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90894"/>
            <a:ext cx="1170294" cy="274629"/>
          </a:xfrm>
          <a:custGeom>
            <a:avLst/>
            <a:gdLst>
              <a:gd name="connsiteX0" fmla="*/ 453342 w 1170294"/>
              <a:gd name="connsiteY0" fmla="*/ 0 h 274629"/>
              <a:gd name="connsiteX1" fmla="*/ 689085 w 1170294"/>
              <a:gd name="connsiteY1" fmla="*/ 238174 h 274629"/>
              <a:gd name="connsiteX2" fmla="*/ 924829 w 1170294"/>
              <a:gd name="connsiteY2" fmla="*/ 0 h 274629"/>
              <a:gd name="connsiteX3" fmla="*/ 1170294 w 1170294"/>
              <a:gd name="connsiteY3" fmla="*/ 247895 h 274629"/>
              <a:gd name="connsiteX4" fmla="*/ 1153282 w 1170294"/>
              <a:gd name="connsiteY4" fmla="*/ 264908 h 274629"/>
              <a:gd name="connsiteX5" fmla="*/ 924829 w 1170294"/>
              <a:gd name="connsiteY5" fmla="*/ 38885 h 274629"/>
              <a:gd name="connsiteX6" fmla="*/ 689085 w 1170294"/>
              <a:gd name="connsiteY6" fmla="*/ 274629 h 274629"/>
              <a:gd name="connsiteX7" fmla="*/ 453342 w 1170294"/>
              <a:gd name="connsiteY7" fmla="*/ 38885 h 274629"/>
              <a:gd name="connsiteX8" fmla="*/ 215168 w 1170294"/>
              <a:gd name="connsiteY8" fmla="*/ 274629 h 274629"/>
              <a:gd name="connsiteX9" fmla="*/ 0 w 1170294"/>
              <a:gd name="connsiteY9" fmla="*/ 59462 h 274629"/>
              <a:gd name="connsiteX10" fmla="*/ 0 w 1170294"/>
              <a:gd name="connsiteY10" fmla="*/ 20789 h 274629"/>
              <a:gd name="connsiteX11" fmla="*/ 215168 w 1170294"/>
              <a:gd name="connsiteY11" fmla="*/ 238174 h 274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70294" h="274629">
                <a:moveTo>
                  <a:pt x="453342" y="0"/>
                </a:moveTo>
                <a:lnTo>
                  <a:pt x="689085" y="238174"/>
                </a:lnTo>
                <a:lnTo>
                  <a:pt x="924829" y="0"/>
                </a:lnTo>
                <a:lnTo>
                  <a:pt x="1170294" y="247895"/>
                </a:lnTo>
                <a:lnTo>
                  <a:pt x="1153282" y="264908"/>
                </a:lnTo>
                <a:lnTo>
                  <a:pt x="924829" y="38885"/>
                </a:lnTo>
                <a:lnTo>
                  <a:pt x="689085" y="274629"/>
                </a:lnTo>
                <a:lnTo>
                  <a:pt x="453342" y="38885"/>
                </a:lnTo>
                <a:lnTo>
                  <a:pt x="215168" y="274629"/>
                </a:lnTo>
                <a:lnTo>
                  <a:pt x="0" y="59462"/>
                </a:lnTo>
                <a:lnTo>
                  <a:pt x="0" y="20789"/>
                </a:lnTo>
                <a:lnTo>
                  <a:pt x="215168" y="2381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2C89542-088E-7C2C-BB9C-FD86BF266A0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75903755"/>
              </p:ext>
            </p:extLst>
          </p:nvPr>
        </p:nvGraphicFramePr>
        <p:xfrm>
          <a:off x="4782386" y="447277"/>
          <a:ext cx="6571413" cy="57296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923023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BC2769-C77E-1CC7-26EE-7FA16231F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315" y="4236197"/>
            <a:ext cx="4426734" cy="2257635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134CC3FF-7AA4-46F4-8B24-2F9383D86D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85511" y="805742"/>
            <a:ext cx="3647770" cy="3193211"/>
            <a:chOff x="1674895" y="1345036"/>
            <a:chExt cx="5428610" cy="4210939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75E42E8-8B96-4FF0-9DCC-7E2084C0FD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78FEA8A4-ED0E-429C-884B-1599153B8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chemeClr val="accent3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CAEBFCD5-5356-4326-8D39-8235A46CD7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5315" y="685805"/>
            <a:ext cx="3624947" cy="3193211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0E2978-4AFB-5F9F-2569-F89EC7604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584" y="859808"/>
            <a:ext cx="3543197" cy="287898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Performance parameters</a:t>
            </a:r>
            <a:br>
              <a:rPr lang="en-US" dirty="0"/>
            </a:br>
            <a:r>
              <a:rPr lang="en-US" dirty="0"/>
              <a:t>(4 mins)</a:t>
            </a:r>
          </a:p>
        </p:txBody>
      </p:sp>
      <p:grpSp>
        <p:nvGrpSpPr>
          <p:cNvPr id="41" name="Graphic 4">
            <a:extLst>
              <a:ext uri="{FF2B5EF4-FFF2-40B4-BE49-F238E27FC236}">
                <a16:creationId xmlns:a16="http://schemas.microsoft.com/office/drawing/2014/main" id="{5F2AA49C-5AC0-41C7-BFAF-74B8D8293C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89048" y="2335801"/>
            <a:ext cx="849365" cy="849366"/>
            <a:chOff x="5829300" y="3162300"/>
            <a:chExt cx="532256" cy="532257"/>
          </a:xfrm>
          <a:solidFill>
            <a:srgbClr val="FFFFFF"/>
          </a:solidFill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8A750A0-64B5-41B2-B525-A914EB40B3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9208" y="3192208"/>
              <a:ext cx="112966" cy="11296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F8216C77-85C1-4BDC-87A8-7E75933205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1205" y="3164205"/>
              <a:ext cx="230314" cy="230314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471AED48-754E-41AC-9ECC-DB25976447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29300" y="3162300"/>
              <a:ext cx="294131" cy="294131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48005417-D297-404F-82A5-8C4393E85F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7205" y="3170110"/>
              <a:ext cx="337184" cy="337280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7F942D6-2D0C-4894-81F0-6F81714BA4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3207" y="3186207"/>
              <a:ext cx="364617" cy="364617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4FAD802E-9670-4B80-876B-3FF64D29A1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305" y="3208305"/>
              <a:ext cx="380238" cy="380238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838AF437-0BFB-40E4-ADA0-5749919AAC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02832" y="3235832"/>
              <a:ext cx="385191" cy="385191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F8BC9C3D-CBBE-4D29-9DAC-98B3CAF397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5789" y="3268313"/>
              <a:ext cx="379761" cy="380237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A7016629-22ED-494E-9205-594895DA95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2841" y="3305841"/>
              <a:ext cx="364807" cy="364807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FF3CC1E-0ED4-4599-9B4E-F057769B96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16370" y="3349466"/>
              <a:ext cx="337280" cy="337280"/>
            </a:xfrm>
            <a:custGeom>
              <a:avLst/>
              <a:gdLst>
                <a:gd name="connsiteX0" fmla="*/ 333470 w 337280"/>
                <a:gd name="connsiteY0" fmla="*/ 0 h 337280"/>
                <a:gd name="connsiteX1" fmla="*/ 337280 w 337280"/>
                <a:gd name="connsiteY1" fmla="*/ 13430 h 337280"/>
                <a:gd name="connsiteX2" fmla="*/ 13430 w 337280"/>
                <a:gd name="connsiteY2" fmla="*/ 337280 h 337280"/>
                <a:gd name="connsiteX3" fmla="*/ 0 w 337280"/>
                <a:gd name="connsiteY3" fmla="*/ 33347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280" h="337280">
                  <a:moveTo>
                    <a:pt x="333470" y="0"/>
                  </a:moveTo>
                  <a:cubicBezTo>
                    <a:pt x="334899" y="4382"/>
                    <a:pt x="336137" y="8858"/>
                    <a:pt x="337280" y="13430"/>
                  </a:cubicBezTo>
                  <a:lnTo>
                    <a:pt x="13430" y="337280"/>
                  </a:lnTo>
                  <a:cubicBezTo>
                    <a:pt x="8858" y="336137"/>
                    <a:pt x="4382" y="334899"/>
                    <a:pt x="0" y="333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65A4B3A-F9A7-4FA6-A7F3-EA08E0BA15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7329" y="3400425"/>
              <a:ext cx="294227" cy="294132"/>
            </a:xfrm>
            <a:custGeom>
              <a:avLst/>
              <a:gdLst>
                <a:gd name="connsiteX0" fmla="*/ 292989 w 294227"/>
                <a:gd name="connsiteY0" fmla="*/ 0 h 294132"/>
                <a:gd name="connsiteX1" fmla="*/ 294227 w 294227"/>
                <a:gd name="connsiteY1" fmla="*/ 15907 h 294132"/>
                <a:gd name="connsiteX2" fmla="*/ 15907 w 294227"/>
                <a:gd name="connsiteY2" fmla="*/ 294132 h 294132"/>
                <a:gd name="connsiteX3" fmla="*/ 0 w 294227"/>
                <a:gd name="connsiteY3" fmla="*/ 292894 h 29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27" h="294132">
                  <a:moveTo>
                    <a:pt x="292989" y="0"/>
                  </a:moveTo>
                  <a:cubicBezTo>
                    <a:pt x="293561" y="5334"/>
                    <a:pt x="293942" y="10668"/>
                    <a:pt x="294227" y="15907"/>
                  </a:cubicBezTo>
                  <a:lnTo>
                    <a:pt x="15907" y="294132"/>
                  </a:lnTo>
                  <a:cubicBezTo>
                    <a:pt x="10668" y="294132"/>
                    <a:pt x="5334" y="293465"/>
                    <a:pt x="0" y="292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783B6A14-A56D-4B95-8395-89CF53A09B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29337" y="3462337"/>
              <a:ext cx="230314" cy="230314"/>
            </a:xfrm>
            <a:custGeom>
              <a:avLst/>
              <a:gdLst>
                <a:gd name="connsiteX0" fmla="*/ 230315 w 230314"/>
                <a:gd name="connsiteY0" fmla="*/ 0 h 230314"/>
                <a:gd name="connsiteX1" fmla="*/ 226886 w 230314"/>
                <a:gd name="connsiteY1" fmla="*/ 20574 h 230314"/>
                <a:gd name="connsiteX2" fmla="*/ 20669 w 230314"/>
                <a:gd name="connsiteY2" fmla="*/ 226790 h 230314"/>
                <a:gd name="connsiteX3" fmla="*/ 0 w 230314"/>
                <a:gd name="connsiteY3" fmla="*/ 230315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14" h="230314">
                  <a:moveTo>
                    <a:pt x="230315" y="0"/>
                  </a:moveTo>
                  <a:cubicBezTo>
                    <a:pt x="229457" y="6953"/>
                    <a:pt x="228314" y="13716"/>
                    <a:pt x="226886" y="20574"/>
                  </a:cubicBezTo>
                  <a:lnTo>
                    <a:pt x="20669" y="226790"/>
                  </a:lnTo>
                  <a:cubicBezTo>
                    <a:pt x="13811" y="228314"/>
                    <a:pt x="6953" y="229457"/>
                    <a:pt x="0" y="230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49F0868B-B193-43B6-BB1E-1FF72993EA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8682" y="3551682"/>
              <a:ext cx="112871" cy="112871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6" name="Graphic 4">
            <a:extLst>
              <a:ext uri="{FF2B5EF4-FFF2-40B4-BE49-F238E27FC236}">
                <a16:creationId xmlns:a16="http://schemas.microsoft.com/office/drawing/2014/main" id="{BB32367D-C4F2-49D5-A586-298C7CA821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89048" y="2335801"/>
            <a:ext cx="849365" cy="849366"/>
            <a:chOff x="5829300" y="3162300"/>
            <a:chExt cx="532256" cy="532257"/>
          </a:xfrm>
          <a:solidFill>
            <a:schemeClr val="tx1"/>
          </a:solidFill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E1FF7EE7-ACA2-4BFF-BA75-7FAE93FBB6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9208" y="3192208"/>
              <a:ext cx="112966" cy="11296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8647462E-B5E8-4F02-A1E4-BD0380A224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1205" y="3164205"/>
              <a:ext cx="230314" cy="230314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412CE109-6153-414A-B2D6-C4F9C6FA2E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29300" y="3162300"/>
              <a:ext cx="294131" cy="294131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DAF530F5-D68D-4BC8-8984-F1A8B5DEB6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7205" y="3170110"/>
              <a:ext cx="337184" cy="337280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2EB69747-F9DD-4B80-B488-D5565D0BC6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3207" y="3186207"/>
              <a:ext cx="364617" cy="364617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73AFB787-B8A4-4269-9DA9-FF4A660303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305" y="3208305"/>
              <a:ext cx="380238" cy="380238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6E682D93-25A6-4D91-9A81-3F247BBEE3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02832" y="3235832"/>
              <a:ext cx="385191" cy="385191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9D5F48B5-53B4-4DA8-B929-6AFF506589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5789" y="3268313"/>
              <a:ext cx="379761" cy="380237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CA195A3-2A74-4D13-A1B8-24765E26BF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2841" y="3305841"/>
              <a:ext cx="364807" cy="364807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B98F1918-C39D-4713-AB21-685A944355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16370" y="3349466"/>
              <a:ext cx="337280" cy="337280"/>
            </a:xfrm>
            <a:custGeom>
              <a:avLst/>
              <a:gdLst>
                <a:gd name="connsiteX0" fmla="*/ 333470 w 337280"/>
                <a:gd name="connsiteY0" fmla="*/ 0 h 337280"/>
                <a:gd name="connsiteX1" fmla="*/ 337280 w 337280"/>
                <a:gd name="connsiteY1" fmla="*/ 13430 h 337280"/>
                <a:gd name="connsiteX2" fmla="*/ 13430 w 337280"/>
                <a:gd name="connsiteY2" fmla="*/ 337280 h 337280"/>
                <a:gd name="connsiteX3" fmla="*/ 0 w 337280"/>
                <a:gd name="connsiteY3" fmla="*/ 33347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280" h="337280">
                  <a:moveTo>
                    <a:pt x="333470" y="0"/>
                  </a:moveTo>
                  <a:cubicBezTo>
                    <a:pt x="334899" y="4382"/>
                    <a:pt x="336137" y="8858"/>
                    <a:pt x="337280" y="13430"/>
                  </a:cubicBezTo>
                  <a:lnTo>
                    <a:pt x="13430" y="337280"/>
                  </a:lnTo>
                  <a:cubicBezTo>
                    <a:pt x="8858" y="336137"/>
                    <a:pt x="4382" y="334899"/>
                    <a:pt x="0" y="333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33592273-DEE6-42E1-B824-11D5443323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7329" y="3400425"/>
              <a:ext cx="294227" cy="294132"/>
            </a:xfrm>
            <a:custGeom>
              <a:avLst/>
              <a:gdLst>
                <a:gd name="connsiteX0" fmla="*/ 292989 w 294227"/>
                <a:gd name="connsiteY0" fmla="*/ 0 h 294132"/>
                <a:gd name="connsiteX1" fmla="*/ 294227 w 294227"/>
                <a:gd name="connsiteY1" fmla="*/ 15907 h 294132"/>
                <a:gd name="connsiteX2" fmla="*/ 15907 w 294227"/>
                <a:gd name="connsiteY2" fmla="*/ 294132 h 294132"/>
                <a:gd name="connsiteX3" fmla="*/ 0 w 294227"/>
                <a:gd name="connsiteY3" fmla="*/ 292894 h 29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27" h="294132">
                  <a:moveTo>
                    <a:pt x="292989" y="0"/>
                  </a:moveTo>
                  <a:cubicBezTo>
                    <a:pt x="293561" y="5334"/>
                    <a:pt x="293942" y="10668"/>
                    <a:pt x="294227" y="15907"/>
                  </a:cubicBezTo>
                  <a:lnTo>
                    <a:pt x="15907" y="294132"/>
                  </a:lnTo>
                  <a:cubicBezTo>
                    <a:pt x="10668" y="294132"/>
                    <a:pt x="5334" y="293465"/>
                    <a:pt x="0" y="292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12D6F82B-B619-4D8B-85AE-0E57103BA0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29337" y="3462337"/>
              <a:ext cx="230314" cy="230314"/>
            </a:xfrm>
            <a:custGeom>
              <a:avLst/>
              <a:gdLst>
                <a:gd name="connsiteX0" fmla="*/ 230315 w 230314"/>
                <a:gd name="connsiteY0" fmla="*/ 0 h 230314"/>
                <a:gd name="connsiteX1" fmla="*/ 226886 w 230314"/>
                <a:gd name="connsiteY1" fmla="*/ 20574 h 230314"/>
                <a:gd name="connsiteX2" fmla="*/ 20669 w 230314"/>
                <a:gd name="connsiteY2" fmla="*/ 226790 h 230314"/>
                <a:gd name="connsiteX3" fmla="*/ 0 w 230314"/>
                <a:gd name="connsiteY3" fmla="*/ 230315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14" h="230314">
                  <a:moveTo>
                    <a:pt x="230315" y="0"/>
                  </a:moveTo>
                  <a:cubicBezTo>
                    <a:pt x="229457" y="6953"/>
                    <a:pt x="228314" y="13716"/>
                    <a:pt x="226886" y="20574"/>
                  </a:cubicBezTo>
                  <a:lnTo>
                    <a:pt x="20669" y="226790"/>
                  </a:lnTo>
                  <a:cubicBezTo>
                    <a:pt x="13811" y="228314"/>
                    <a:pt x="6953" y="229457"/>
                    <a:pt x="0" y="230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6246C574-90D4-412B-9444-203F7C83CD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8682" y="3551682"/>
              <a:ext cx="112871" cy="112871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C93F589-00B1-D8F1-D3B9-54EC95C2BA1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477270" y="685805"/>
                <a:ext cx="4974771" cy="5534019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2200" b="1" u="sng" dirty="0"/>
                  <a:t>Rise time</a:t>
                </a:r>
                <a:r>
                  <a:rPr lang="en-US" sz="2200" dirty="0"/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US" sz="2200" dirty="0"/>
                  <a:t>): This is the time it takes for the system's output to go from </a:t>
                </a:r>
                <a:r>
                  <a:rPr lang="en-US" sz="2200" b="1" dirty="0">
                    <a:solidFill>
                      <a:srgbClr val="7030A0"/>
                    </a:solidFill>
                  </a:rPr>
                  <a:t>10%</a:t>
                </a:r>
                <a:r>
                  <a:rPr lang="en-US" sz="2200" dirty="0"/>
                  <a:t> to </a:t>
                </a:r>
                <a:r>
                  <a:rPr lang="en-US" sz="2200" b="1" dirty="0">
                    <a:solidFill>
                      <a:srgbClr val="7030A0"/>
                    </a:solidFill>
                  </a:rPr>
                  <a:t>90%</a:t>
                </a:r>
                <a:r>
                  <a:rPr lang="en-US" sz="2200" dirty="0"/>
                  <a:t> of the final desired value</a:t>
                </a:r>
                <a:endParaRPr lang="en-US" sz="2200" u="sng" dirty="0"/>
              </a:p>
              <a:p>
                <a:pPr>
                  <a:lnSpc>
                    <a:spcPct val="100000"/>
                  </a:lnSpc>
                </a:pPr>
                <a:r>
                  <a:rPr lang="en-US" sz="2200" b="1" u="sng" dirty="0"/>
                  <a:t>Settling time</a:t>
                </a:r>
                <a:r>
                  <a:rPr lang="en-US" sz="2200" dirty="0"/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2200" dirty="0"/>
                  <a:t>): This is how long it takes for the system to settle within a small range of the final value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sz="2200" b="1" u="sng" dirty="0"/>
                  <a:t>Peak overshoot</a:t>
                </a:r>
                <a:r>
                  <a:rPr lang="en-US" sz="2200" dirty="0"/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2200" dirty="0"/>
                  <a:t>): Overshoot happens when the output goes beyond the target value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sz="2200" b="1" u="sng" dirty="0"/>
                  <a:t>Steady state error</a:t>
                </a:r>
                <a:r>
                  <a:rPr lang="en-US" sz="2200" dirty="0"/>
                  <a:t> (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US" sz="2200" dirty="0"/>
                  <a:t>): Steady-state error is the difference between the system’s final output and the desired target value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:endParaRPr lang="en-US" sz="22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C93F589-00B1-D8F1-D3B9-54EC95C2BA1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477270" y="685805"/>
                <a:ext cx="4974771" cy="5534019"/>
              </a:xfrm>
              <a:blipFill>
                <a:blip r:embed="rId3"/>
                <a:stretch>
                  <a:fillRect l="-1471" t="-662" r="-1961" b="-22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B4C15430-5A0D-DDF4-0AC8-2163F6EAD0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9199" y="3176612"/>
            <a:ext cx="633055" cy="61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0942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E2978-4AFB-5F9F-2569-F89EC7604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Study: Driving a car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C93F589-00B1-D8F1-D3B9-54EC95C2BA1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4988442" cy="1991463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1800" b="1" u="sng" dirty="0"/>
                  <a:t>Rise time</a:t>
                </a:r>
                <a:r>
                  <a:rPr lang="en-US" sz="1800" dirty="0"/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US" sz="1800" dirty="0"/>
                  <a:t>)</a:t>
                </a:r>
              </a:p>
              <a:p>
                <a:pPr marL="0" indent="0">
                  <a:buNone/>
                </a:pPr>
                <a:r>
                  <a:rPr lang="en-US" sz="1800" dirty="0"/>
                  <a:t>Imagine you’re accelerating your car to 60 mph. The rise time is how long it takes for the car's speed to go from </a:t>
                </a:r>
                <a:r>
                  <a:rPr lang="en-US" sz="1800" b="1" dirty="0">
                    <a:solidFill>
                      <a:srgbClr val="7030A0"/>
                    </a:solidFill>
                  </a:rPr>
                  <a:t>6 mph </a:t>
                </a:r>
                <a:r>
                  <a:rPr lang="en-US" sz="1800" dirty="0"/>
                  <a:t>(10% of 60) to </a:t>
                </a:r>
                <a:r>
                  <a:rPr lang="en-US" sz="1800" b="1" dirty="0">
                    <a:solidFill>
                      <a:srgbClr val="7030A0"/>
                    </a:solidFill>
                  </a:rPr>
                  <a:t>54 mph </a:t>
                </a:r>
                <a:r>
                  <a:rPr lang="en-US" sz="1800" dirty="0"/>
                  <a:t>(90% of 60).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C93F589-00B1-D8F1-D3B9-54EC95C2BA1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4988442" cy="1991463"/>
              </a:xfrm>
              <a:blipFill>
                <a:blip r:embed="rId2"/>
                <a:stretch>
                  <a:fillRect l="-1100" t="-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9F355E5C-FA8E-9443-A28E-8A2AFAF4082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3817088"/>
                <a:ext cx="4988442" cy="181071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11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1800" b="1" u="sng" dirty="0"/>
                  <a:t>Settling time</a:t>
                </a:r>
                <a:r>
                  <a:rPr lang="en-US" sz="1800" dirty="0"/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1800" dirty="0"/>
                  <a:t>)</a:t>
                </a:r>
              </a:p>
              <a:p>
                <a:pPr marL="0" indent="0">
                  <a:buNone/>
                </a:pPr>
                <a:r>
                  <a:rPr lang="en-US" sz="1800" dirty="0"/>
                  <a:t>Settling time could be defined as the time it takes for the car's speed to stay within </a:t>
                </a:r>
                <a:r>
                  <a:rPr lang="en-US" sz="1800" b="1" dirty="0">
                    <a:solidFill>
                      <a:srgbClr val="7030A0"/>
                    </a:solidFill>
                  </a:rPr>
                  <a:t>5% of 60 mph</a:t>
                </a:r>
                <a:r>
                  <a:rPr lang="en-US" sz="1800" dirty="0"/>
                  <a:t> (between 57 mph and 63 mph) and stop fluctuating.</a:t>
                </a:r>
                <a:endParaRPr lang="en-US" dirty="0"/>
              </a:p>
            </p:txBody>
          </p:sp>
        </mc:Choice>
        <mc:Fallback xmlns="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9F355E5C-FA8E-9443-A28E-8A2AFAF408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3817088"/>
                <a:ext cx="4988442" cy="1810710"/>
              </a:xfrm>
              <a:prstGeom prst="rect">
                <a:avLst/>
              </a:prstGeom>
              <a:blipFill>
                <a:blip r:embed="rId3"/>
                <a:stretch>
                  <a:fillRect l="-1100" t="-10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A graph with numbers and lines&#10;&#10;Description automatically generated">
            <a:extLst>
              <a:ext uri="{FF2B5EF4-FFF2-40B4-BE49-F238E27FC236}">
                <a16:creationId xmlns:a16="http://schemas.microsoft.com/office/drawing/2014/main" id="{021913E7-A36C-35BE-569A-7865BAD6AF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0" r="6248"/>
          <a:stretch/>
        </p:blipFill>
        <p:spPr>
          <a:xfrm>
            <a:off x="6096000" y="1452880"/>
            <a:ext cx="5679440" cy="432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6870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E2978-4AFB-5F9F-2569-F89EC7604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Study: Driving a car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C93F589-00B1-D8F1-D3B9-54EC95C2BA1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825625"/>
                <a:ext cx="5257801" cy="181071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1800" b="1" u="sng" dirty="0"/>
                  <a:t>Peak overshoot</a:t>
                </a:r>
                <a:r>
                  <a:rPr lang="en-US" sz="1800" dirty="0"/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1800" dirty="0"/>
                  <a:t>)</a:t>
                </a:r>
              </a:p>
              <a:p>
                <a:pPr marL="0" indent="0">
                  <a:buNone/>
                </a:pPr>
                <a:r>
                  <a:rPr lang="en-US" sz="1800" dirty="0"/>
                  <a:t>If you press the gas pedal too hard, the car might momentarily go faster than 60 mph (say 100 mph) before slowing back to stabilize at 60 mph.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C93F589-00B1-D8F1-D3B9-54EC95C2BA1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825625"/>
                <a:ext cx="5257801" cy="1810710"/>
              </a:xfrm>
              <a:blipFill>
                <a:blip r:embed="rId2"/>
                <a:stretch>
                  <a:fillRect l="-927" t="-336" b="-10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9F355E5C-FA8E-9443-A28E-8A2AFAF4082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3771272"/>
                <a:ext cx="4988442" cy="181071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11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1800" b="1" u="sng" dirty="0"/>
                  <a:t>Steady state error</a:t>
                </a:r>
                <a:r>
                  <a:rPr lang="en-US" sz="1800" dirty="0"/>
                  <a:t> (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US" sz="1800" dirty="0"/>
                  <a:t>)</a:t>
                </a:r>
              </a:p>
              <a:p>
                <a:pPr marL="0" indent="0">
                  <a:buNone/>
                </a:pPr>
                <a:r>
                  <a:rPr lang="en-US" sz="1800" dirty="0"/>
                  <a:t>The car might not be able to perfectly hit 60 mph with your current gas pedal position. In this case, the speed settles at 65 mph.</a:t>
                </a:r>
                <a:endParaRPr lang="en-US" sz="4000" dirty="0"/>
              </a:p>
            </p:txBody>
          </p:sp>
        </mc:Choice>
        <mc:Fallback xmlns="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9F355E5C-FA8E-9443-A28E-8A2AFAF408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3771272"/>
                <a:ext cx="4988442" cy="1810710"/>
              </a:xfrm>
              <a:prstGeom prst="rect">
                <a:avLst/>
              </a:prstGeom>
              <a:blipFill>
                <a:blip r:embed="rId3"/>
                <a:stretch>
                  <a:fillRect l="-1100" t="-13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A graph with numbers and lines&#10;&#10;Description automatically generated">
            <a:extLst>
              <a:ext uri="{FF2B5EF4-FFF2-40B4-BE49-F238E27FC236}">
                <a16:creationId xmlns:a16="http://schemas.microsoft.com/office/drawing/2014/main" id="{43794302-C8D5-F023-D69F-5A79FCE784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0" r="6248"/>
          <a:stretch/>
        </p:blipFill>
        <p:spPr>
          <a:xfrm>
            <a:off x="6096000" y="1452880"/>
            <a:ext cx="5679440" cy="432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9662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34CC3FF-7AA4-46F4-8B24-2F9383D86D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85511" y="805742"/>
            <a:ext cx="3647770" cy="3193211"/>
            <a:chOff x="1674895" y="1345036"/>
            <a:chExt cx="5428610" cy="4210939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75E42E8-8B96-4FF0-9DCC-7E2084C0FD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8FEA8A4-ED0E-429C-884B-1599153B8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chemeClr val="accent3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CAEBFCD5-5356-4326-8D39-8235A46CD7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5315" y="685805"/>
            <a:ext cx="3624947" cy="3193211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0E2978-4AFB-5F9F-2569-F89EC7604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584" y="859808"/>
            <a:ext cx="3543197" cy="287898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Design a PID controller </a:t>
            </a:r>
            <a:br>
              <a:rPr lang="en-US" dirty="0"/>
            </a:br>
            <a:r>
              <a:rPr lang="en-US" dirty="0"/>
              <a:t>(4 mins)</a:t>
            </a:r>
          </a:p>
        </p:txBody>
      </p:sp>
      <p:grpSp>
        <p:nvGrpSpPr>
          <p:cNvPr id="19" name="Graphic 4">
            <a:extLst>
              <a:ext uri="{FF2B5EF4-FFF2-40B4-BE49-F238E27FC236}">
                <a16:creationId xmlns:a16="http://schemas.microsoft.com/office/drawing/2014/main" id="{5F2AA49C-5AC0-41C7-BFAF-74B8D8293C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89048" y="2335801"/>
            <a:ext cx="849365" cy="849366"/>
            <a:chOff x="5829300" y="3162300"/>
            <a:chExt cx="532256" cy="532257"/>
          </a:xfrm>
          <a:solidFill>
            <a:srgbClr val="FFFFFF"/>
          </a:solidFill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88A750A0-64B5-41B2-B525-A914EB40B3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9208" y="3192208"/>
              <a:ext cx="112966" cy="11296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8216C77-85C1-4BDC-87A8-7E75933205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1205" y="3164205"/>
              <a:ext cx="230314" cy="230314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71AED48-754E-41AC-9ECC-DB25976447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29300" y="3162300"/>
              <a:ext cx="294131" cy="294131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48005417-D297-404F-82A5-8C4393E85F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7205" y="3170110"/>
              <a:ext cx="337184" cy="337280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7F942D6-2D0C-4894-81F0-6F81714BA4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3207" y="3186207"/>
              <a:ext cx="364617" cy="364617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FAD802E-9670-4B80-876B-3FF64D29A1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305" y="3208305"/>
              <a:ext cx="380238" cy="380238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38AF437-0BFB-40E4-ADA0-5749919AAC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02832" y="3235832"/>
              <a:ext cx="385191" cy="385191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8BC9C3D-CBBE-4D29-9DAC-98B3CAF397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5789" y="3268313"/>
              <a:ext cx="379761" cy="380237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7016629-22ED-494E-9205-594895DA95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2841" y="3305841"/>
              <a:ext cx="364807" cy="364807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FF3CC1E-0ED4-4599-9B4E-F057769B96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16370" y="3349466"/>
              <a:ext cx="337280" cy="337280"/>
            </a:xfrm>
            <a:custGeom>
              <a:avLst/>
              <a:gdLst>
                <a:gd name="connsiteX0" fmla="*/ 333470 w 337280"/>
                <a:gd name="connsiteY0" fmla="*/ 0 h 337280"/>
                <a:gd name="connsiteX1" fmla="*/ 337280 w 337280"/>
                <a:gd name="connsiteY1" fmla="*/ 13430 h 337280"/>
                <a:gd name="connsiteX2" fmla="*/ 13430 w 337280"/>
                <a:gd name="connsiteY2" fmla="*/ 337280 h 337280"/>
                <a:gd name="connsiteX3" fmla="*/ 0 w 337280"/>
                <a:gd name="connsiteY3" fmla="*/ 33347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280" h="337280">
                  <a:moveTo>
                    <a:pt x="333470" y="0"/>
                  </a:moveTo>
                  <a:cubicBezTo>
                    <a:pt x="334899" y="4382"/>
                    <a:pt x="336137" y="8858"/>
                    <a:pt x="337280" y="13430"/>
                  </a:cubicBezTo>
                  <a:lnTo>
                    <a:pt x="13430" y="337280"/>
                  </a:lnTo>
                  <a:cubicBezTo>
                    <a:pt x="8858" y="336137"/>
                    <a:pt x="4382" y="334899"/>
                    <a:pt x="0" y="333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65A4B3A-F9A7-4FA6-A7F3-EA08E0BA15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7329" y="3400425"/>
              <a:ext cx="294227" cy="294132"/>
            </a:xfrm>
            <a:custGeom>
              <a:avLst/>
              <a:gdLst>
                <a:gd name="connsiteX0" fmla="*/ 292989 w 294227"/>
                <a:gd name="connsiteY0" fmla="*/ 0 h 294132"/>
                <a:gd name="connsiteX1" fmla="*/ 294227 w 294227"/>
                <a:gd name="connsiteY1" fmla="*/ 15907 h 294132"/>
                <a:gd name="connsiteX2" fmla="*/ 15907 w 294227"/>
                <a:gd name="connsiteY2" fmla="*/ 294132 h 294132"/>
                <a:gd name="connsiteX3" fmla="*/ 0 w 294227"/>
                <a:gd name="connsiteY3" fmla="*/ 292894 h 29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27" h="294132">
                  <a:moveTo>
                    <a:pt x="292989" y="0"/>
                  </a:moveTo>
                  <a:cubicBezTo>
                    <a:pt x="293561" y="5334"/>
                    <a:pt x="293942" y="10668"/>
                    <a:pt x="294227" y="15907"/>
                  </a:cubicBezTo>
                  <a:lnTo>
                    <a:pt x="15907" y="294132"/>
                  </a:lnTo>
                  <a:cubicBezTo>
                    <a:pt x="10668" y="294132"/>
                    <a:pt x="5334" y="293465"/>
                    <a:pt x="0" y="292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83B6A14-A56D-4B95-8395-89CF53A09B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29337" y="3462337"/>
              <a:ext cx="230314" cy="230314"/>
            </a:xfrm>
            <a:custGeom>
              <a:avLst/>
              <a:gdLst>
                <a:gd name="connsiteX0" fmla="*/ 230315 w 230314"/>
                <a:gd name="connsiteY0" fmla="*/ 0 h 230314"/>
                <a:gd name="connsiteX1" fmla="*/ 226886 w 230314"/>
                <a:gd name="connsiteY1" fmla="*/ 20574 h 230314"/>
                <a:gd name="connsiteX2" fmla="*/ 20669 w 230314"/>
                <a:gd name="connsiteY2" fmla="*/ 226790 h 230314"/>
                <a:gd name="connsiteX3" fmla="*/ 0 w 230314"/>
                <a:gd name="connsiteY3" fmla="*/ 230315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14" h="230314">
                  <a:moveTo>
                    <a:pt x="230315" y="0"/>
                  </a:moveTo>
                  <a:cubicBezTo>
                    <a:pt x="229457" y="6953"/>
                    <a:pt x="228314" y="13716"/>
                    <a:pt x="226886" y="20574"/>
                  </a:cubicBezTo>
                  <a:lnTo>
                    <a:pt x="20669" y="226790"/>
                  </a:lnTo>
                  <a:cubicBezTo>
                    <a:pt x="13811" y="228314"/>
                    <a:pt x="6953" y="229457"/>
                    <a:pt x="0" y="230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9F0868B-B193-43B6-BB1E-1FF72993EA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8682" y="3551682"/>
              <a:ext cx="112871" cy="112871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4" name="Graphic 4">
            <a:extLst>
              <a:ext uri="{FF2B5EF4-FFF2-40B4-BE49-F238E27FC236}">
                <a16:creationId xmlns:a16="http://schemas.microsoft.com/office/drawing/2014/main" id="{BB32367D-C4F2-49D5-A586-298C7CA821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89048" y="2335801"/>
            <a:ext cx="849365" cy="849366"/>
            <a:chOff x="5829300" y="3162300"/>
            <a:chExt cx="532256" cy="532257"/>
          </a:xfrm>
          <a:solidFill>
            <a:schemeClr val="tx1"/>
          </a:solidFill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1FF7EE7-ACA2-4BFF-BA75-7FAE93FBB6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9208" y="3192208"/>
              <a:ext cx="112966" cy="11296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647462E-B5E8-4F02-A1E4-BD0380A224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1205" y="3164205"/>
              <a:ext cx="230314" cy="230314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12CE109-6153-414A-B2D6-C4F9C6FA2E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29300" y="3162300"/>
              <a:ext cx="294131" cy="294131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DAF530F5-D68D-4BC8-8984-F1A8B5DEB6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7205" y="3170110"/>
              <a:ext cx="337184" cy="337280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2EB69747-F9DD-4B80-B488-D5565D0BC6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3207" y="3186207"/>
              <a:ext cx="364617" cy="364617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73AFB787-B8A4-4269-9DA9-FF4A660303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305" y="3208305"/>
              <a:ext cx="380238" cy="380238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6E682D93-25A6-4D91-9A81-3F247BBEE3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02832" y="3235832"/>
              <a:ext cx="385191" cy="385191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9D5F48B5-53B4-4DA8-B929-6AFF506589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5789" y="3268313"/>
              <a:ext cx="379761" cy="380237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8CA195A3-2A74-4D13-A1B8-24765E26BF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2841" y="3305841"/>
              <a:ext cx="364807" cy="364807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B98F1918-C39D-4713-AB21-685A944355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16370" y="3349466"/>
              <a:ext cx="337280" cy="337280"/>
            </a:xfrm>
            <a:custGeom>
              <a:avLst/>
              <a:gdLst>
                <a:gd name="connsiteX0" fmla="*/ 333470 w 337280"/>
                <a:gd name="connsiteY0" fmla="*/ 0 h 337280"/>
                <a:gd name="connsiteX1" fmla="*/ 337280 w 337280"/>
                <a:gd name="connsiteY1" fmla="*/ 13430 h 337280"/>
                <a:gd name="connsiteX2" fmla="*/ 13430 w 337280"/>
                <a:gd name="connsiteY2" fmla="*/ 337280 h 337280"/>
                <a:gd name="connsiteX3" fmla="*/ 0 w 337280"/>
                <a:gd name="connsiteY3" fmla="*/ 33347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280" h="337280">
                  <a:moveTo>
                    <a:pt x="333470" y="0"/>
                  </a:moveTo>
                  <a:cubicBezTo>
                    <a:pt x="334899" y="4382"/>
                    <a:pt x="336137" y="8858"/>
                    <a:pt x="337280" y="13430"/>
                  </a:cubicBezTo>
                  <a:lnTo>
                    <a:pt x="13430" y="337280"/>
                  </a:lnTo>
                  <a:cubicBezTo>
                    <a:pt x="8858" y="336137"/>
                    <a:pt x="4382" y="334899"/>
                    <a:pt x="0" y="333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33592273-DEE6-42E1-B824-11D5443323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7329" y="3400425"/>
              <a:ext cx="294227" cy="294132"/>
            </a:xfrm>
            <a:custGeom>
              <a:avLst/>
              <a:gdLst>
                <a:gd name="connsiteX0" fmla="*/ 292989 w 294227"/>
                <a:gd name="connsiteY0" fmla="*/ 0 h 294132"/>
                <a:gd name="connsiteX1" fmla="*/ 294227 w 294227"/>
                <a:gd name="connsiteY1" fmla="*/ 15907 h 294132"/>
                <a:gd name="connsiteX2" fmla="*/ 15907 w 294227"/>
                <a:gd name="connsiteY2" fmla="*/ 294132 h 294132"/>
                <a:gd name="connsiteX3" fmla="*/ 0 w 294227"/>
                <a:gd name="connsiteY3" fmla="*/ 292894 h 29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27" h="294132">
                  <a:moveTo>
                    <a:pt x="292989" y="0"/>
                  </a:moveTo>
                  <a:cubicBezTo>
                    <a:pt x="293561" y="5334"/>
                    <a:pt x="293942" y="10668"/>
                    <a:pt x="294227" y="15907"/>
                  </a:cubicBezTo>
                  <a:lnTo>
                    <a:pt x="15907" y="294132"/>
                  </a:lnTo>
                  <a:cubicBezTo>
                    <a:pt x="10668" y="294132"/>
                    <a:pt x="5334" y="293465"/>
                    <a:pt x="0" y="292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2D6F82B-B619-4D8B-85AE-0E57103BA0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29337" y="3462337"/>
              <a:ext cx="230314" cy="230314"/>
            </a:xfrm>
            <a:custGeom>
              <a:avLst/>
              <a:gdLst>
                <a:gd name="connsiteX0" fmla="*/ 230315 w 230314"/>
                <a:gd name="connsiteY0" fmla="*/ 0 h 230314"/>
                <a:gd name="connsiteX1" fmla="*/ 226886 w 230314"/>
                <a:gd name="connsiteY1" fmla="*/ 20574 h 230314"/>
                <a:gd name="connsiteX2" fmla="*/ 20669 w 230314"/>
                <a:gd name="connsiteY2" fmla="*/ 226790 h 230314"/>
                <a:gd name="connsiteX3" fmla="*/ 0 w 230314"/>
                <a:gd name="connsiteY3" fmla="*/ 230315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14" h="230314">
                  <a:moveTo>
                    <a:pt x="230315" y="0"/>
                  </a:moveTo>
                  <a:cubicBezTo>
                    <a:pt x="229457" y="6953"/>
                    <a:pt x="228314" y="13716"/>
                    <a:pt x="226886" y="20574"/>
                  </a:cubicBezTo>
                  <a:lnTo>
                    <a:pt x="20669" y="226790"/>
                  </a:lnTo>
                  <a:cubicBezTo>
                    <a:pt x="13811" y="228314"/>
                    <a:pt x="6953" y="229457"/>
                    <a:pt x="0" y="230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246C574-90D4-412B-9444-203F7C83CD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8682" y="3551682"/>
              <a:ext cx="112871" cy="112871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07" name="Picture 106">
            <a:extLst>
              <a:ext uri="{FF2B5EF4-FFF2-40B4-BE49-F238E27FC236}">
                <a16:creationId xmlns:a16="http://schemas.microsoft.com/office/drawing/2014/main" id="{09794C44-510B-F202-2BF7-D525D05F95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5647" y="3157162"/>
            <a:ext cx="660701" cy="605128"/>
          </a:xfrm>
          <a:prstGeom prst="rect">
            <a:avLst/>
          </a:prstGeom>
        </p:spPr>
      </p:pic>
      <p:pic>
        <p:nvPicPr>
          <p:cNvPr id="49" name="Picture 48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DA0E8FD3-1AFA-26A3-0C12-3911387204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1" t="5142" r="8567" b="2382"/>
          <a:stretch/>
        </p:blipFill>
        <p:spPr>
          <a:xfrm>
            <a:off x="5985548" y="1638631"/>
            <a:ext cx="6071321" cy="3671514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9F269EFD-0AEF-8937-1360-759130EF168A}"/>
              </a:ext>
            </a:extLst>
          </p:cNvPr>
          <p:cNvGrpSpPr/>
          <p:nvPr/>
        </p:nvGrpSpPr>
        <p:grpSpPr>
          <a:xfrm>
            <a:off x="282180" y="4422549"/>
            <a:ext cx="6290070" cy="1930151"/>
            <a:chOff x="282180" y="4422549"/>
            <a:chExt cx="6290070" cy="1930151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933BB98B-5CDD-2DAA-A2D4-DA8A31A7A041}"/>
                </a:ext>
              </a:extLst>
            </p:cNvPr>
            <p:cNvSpPr/>
            <p:nvPr/>
          </p:nvSpPr>
          <p:spPr>
            <a:xfrm>
              <a:off x="4930626" y="4850405"/>
              <a:ext cx="854672" cy="72136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System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DC0BAC1-5FA3-8F81-0D8F-813FD21CAA2B}"/>
                </a:ext>
              </a:extLst>
            </p:cNvPr>
            <p:cNvSpPr/>
            <p:nvPr/>
          </p:nvSpPr>
          <p:spPr>
            <a:xfrm>
              <a:off x="2284530" y="4422549"/>
              <a:ext cx="1287986" cy="429773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Proportional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7" name="Connector: Elbow 6">
              <a:extLst>
                <a:ext uri="{FF2B5EF4-FFF2-40B4-BE49-F238E27FC236}">
                  <a16:creationId xmlns:a16="http://schemas.microsoft.com/office/drawing/2014/main" id="{7741B6DE-5125-4580-3739-DA3A00640847}"/>
                </a:ext>
              </a:extLst>
            </p:cNvPr>
            <p:cNvCxnSpPr>
              <a:cxnSpLocks/>
              <a:stCxn id="48" idx="2"/>
              <a:endCxn id="8" idx="4"/>
            </p:cNvCxnSpPr>
            <p:nvPr/>
          </p:nvCxnSpPr>
          <p:spPr>
            <a:xfrm rot="5400000">
              <a:off x="3549823" y="2786053"/>
              <a:ext cx="194026" cy="5052279"/>
            </a:xfrm>
            <a:prstGeom prst="bentConnector3">
              <a:avLst>
                <a:gd name="adj1" fmla="val 586005"/>
              </a:avLst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4C860DA0-48A6-3287-7B86-763A971AE1C7}"/>
                </a:ext>
              </a:extLst>
            </p:cNvPr>
            <p:cNvSpPr/>
            <p:nvPr/>
          </p:nvSpPr>
          <p:spPr>
            <a:xfrm>
              <a:off x="922576" y="5012965"/>
              <a:ext cx="396240" cy="39624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C71E1ABA-F989-8E16-D170-0F20F3F7E2FB}"/>
                </a:ext>
              </a:extLst>
            </p:cNvPr>
            <p:cNvCxnSpPr>
              <a:cxnSpLocks/>
              <a:endCxn id="8" idx="2"/>
            </p:cNvCxnSpPr>
            <p:nvPr/>
          </p:nvCxnSpPr>
          <p:spPr>
            <a:xfrm>
              <a:off x="361950" y="5211085"/>
              <a:ext cx="56062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5A169B5-A313-D83B-890C-A40A934B7083}"/>
                </a:ext>
              </a:extLst>
            </p:cNvPr>
            <p:cNvSpPr txBox="1"/>
            <p:nvPr/>
          </p:nvSpPr>
          <p:spPr>
            <a:xfrm>
              <a:off x="282180" y="4705301"/>
              <a:ext cx="106218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200" dirty="0"/>
                <a:t>Desired angle</a:t>
              </a:r>
              <a:endParaRPr lang="en-US" sz="1200" u="sng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A46E2DA-E7BA-D723-D72C-0E2F665B426C}"/>
                </a:ext>
              </a:extLst>
            </p:cNvPr>
            <p:cNvSpPr txBox="1"/>
            <p:nvPr/>
          </p:nvSpPr>
          <p:spPr>
            <a:xfrm>
              <a:off x="4546174" y="6075701"/>
              <a:ext cx="930702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200" dirty="0"/>
                <a:t>Feedback</a:t>
              </a:r>
              <a:endParaRPr lang="en-US" sz="1200" u="sng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247D87B-A264-9C72-5E37-DF517752559E}"/>
                </a:ext>
              </a:extLst>
            </p:cNvPr>
            <p:cNvSpPr txBox="1"/>
            <p:nvPr/>
          </p:nvSpPr>
          <p:spPr>
            <a:xfrm>
              <a:off x="1331600" y="4930462"/>
              <a:ext cx="558521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200" dirty="0"/>
                <a:t>Error</a:t>
              </a:r>
              <a:endParaRPr lang="en-US" sz="1200" u="sng" dirty="0"/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E69F68C1-61A9-6195-3002-45AB1F427259}"/>
                </a:ext>
              </a:extLst>
            </p:cNvPr>
            <p:cNvCxnSpPr>
              <a:cxnSpLocks/>
              <a:stCxn id="4" idx="3"/>
            </p:cNvCxnSpPr>
            <p:nvPr/>
          </p:nvCxnSpPr>
          <p:spPr>
            <a:xfrm>
              <a:off x="5785298" y="5211085"/>
              <a:ext cx="786952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79DDE26-010B-CEF9-6137-DD5FCDAABFE5}"/>
                </a:ext>
              </a:extLst>
            </p:cNvPr>
            <p:cNvSpPr txBox="1"/>
            <p:nvPr/>
          </p:nvSpPr>
          <p:spPr>
            <a:xfrm>
              <a:off x="5790443" y="4753514"/>
              <a:ext cx="76506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200" dirty="0"/>
                <a:t>Current angle</a:t>
              </a:r>
              <a:endParaRPr lang="en-US" sz="1200" u="sng" dirty="0"/>
            </a:p>
          </p:txBody>
        </p:sp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72524D0C-E6D8-BD5B-1A44-6363724584BF}"/>
                </a:ext>
              </a:extLst>
            </p:cNvPr>
            <p:cNvSpPr/>
            <p:nvPr/>
          </p:nvSpPr>
          <p:spPr>
            <a:xfrm>
              <a:off x="2297368" y="4993915"/>
              <a:ext cx="1287986" cy="429773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Integral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3344A320-1E0E-4459-133D-BFE424AF1ED7}"/>
                </a:ext>
              </a:extLst>
            </p:cNvPr>
            <p:cNvSpPr/>
            <p:nvPr/>
          </p:nvSpPr>
          <p:spPr>
            <a:xfrm>
              <a:off x="2284530" y="5586248"/>
              <a:ext cx="1287986" cy="429773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Derivative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71" name="Connector: Elbow 70">
              <a:extLst>
                <a:ext uri="{FF2B5EF4-FFF2-40B4-BE49-F238E27FC236}">
                  <a16:creationId xmlns:a16="http://schemas.microsoft.com/office/drawing/2014/main" id="{D7F77B23-0F78-FE47-A2BA-3134B9210FD2}"/>
                </a:ext>
              </a:extLst>
            </p:cNvPr>
            <p:cNvCxnSpPr>
              <a:cxnSpLocks/>
              <a:stCxn id="8" idx="6"/>
              <a:endCxn id="57" idx="1"/>
            </p:cNvCxnSpPr>
            <p:nvPr/>
          </p:nvCxnSpPr>
          <p:spPr>
            <a:xfrm>
              <a:off x="1318816" y="5211085"/>
              <a:ext cx="965714" cy="590050"/>
            </a:xfrm>
            <a:prstGeom prst="bentConnector3">
              <a:avLst>
                <a:gd name="adj1" fmla="val 61836"/>
              </a:avLst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Connector: Elbow 72">
              <a:extLst>
                <a:ext uri="{FF2B5EF4-FFF2-40B4-BE49-F238E27FC236}">
                  <a16:creationId xmlns:a16="http://schemas.microsoft.com/office/drawing/2014/main" id="{10F324BE-8CC3-31C8-CD81-986D6168EB1B}"/>
                </a:ext>
              </a:extLst>
            </p:cNvPr>
            <p:cNvCxnSpPr>
              <a:cxnSpLocks/>
              <a:stCxn id="8" idx="6"/>
              <a:endCxn id="6" idx="1"/>
            </p:cNvCxnSpPr>
            <p:nvPr/>
          </p:nvCxnSpPr>
          <p:spPr>
            <a:xfrm flipV="1">
              <a:off x="1318816" y="4637436"/>
              <a:ext cx="965714" cy="573649"/>
            </a:xfrm>
            <a:prstGeom prst="bentConnector3">
              <a:avLst>
                <a:gd name="adj1" fmla="val 61836"/>
              </a:avLst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2F07E2D8-A741-2452-735D-9266E30D997A}"/>
                </a:ext>
              </a:extLst>
            </p:cNvPr>
            <p:cNvCxnSpPr>
              <a:cxnSpLocks/>
              <a:stCxn id="8" idx="6"/>
              <a:endCxn id="56" idx="1"/>
            </p:cNvCxnSpPr>
            <p:nvPr/>
          </p:nvCxnSpPr>
          <p:spPr>
            <a:xfrm flipV="1">
              <a:off x="1318816" y="5208802"/>
              <a:ext cx="978552" cy="228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02CE6200-95CD-0DA3-3500-524E46B0DA10}"/>
                </a:ext>
              </a:extLst>
            </p:cNvPr>
            <p:cNvSpPr/>
            <p:nvPr/>
          </p:nvSpPr>
          <p:spPr>
            <a:xfrm>
              <a:off x="3835531" y="5010407"/>
              <a:ext cx="396240" cy="39624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4" name="Graphic 83" descr="Add with solid fill">
              <a:extLst>
                <a:ext uri="{FF2B5EF4-FFF2-40B4-BE49-F238E27FC236}">
                  <a16:creationId xmlns:a16="http://schemas.microsoft.com/office/drawing/2014/main" id="{11CEE1A7-B82A-6A5B-231D-E6A561B6F3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924828" y="5106356"/>
              <a:ext cx="217646" cy="217646"/>
            </a:xfrm>
            <a:prstGeom prst="rect">
              <a:avLst/>
            </a:prstGeom>
          </p:spPr>
        </p:pic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9E6A6023-72CA-D9B7-B938-64C58FC063E4}"/>
                </a:ext>
              </a:extLst>
            </p:cNvPr>
            <p:cNvCxnSpPr>
              <a:cxnSpLocks/>
            </p:cNvCxnSpPr>
            <p:nvPr/>
          </p:nvCxnSpPr>
          <p:spPr>
            <a:xfrm>
              <a:off x="1044526" y="5215179"/>
              <a:ext cx="152339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1" name="Connector: Elbow 90">
              <a:extLst>
                <a:ext uri="{FF2B5EF4-FFF2-40B4-BE49-F238E27FC236}">
                  <a16:creationId xmlns:a16="http://schemas.microsoft.com/office/drawing/2014/main" id="{30518E8E-9309-F8EE-0F33-A9920D9B69F3}"/>
                </a:ext>
              </a:extLst>
            </p:cNvPr>
            <p:cNvCxnSpPr>
              <a:cxnSpLocks/>
              <a:stCxn id="6" idx="3"/>
              <a:endCxn id="82" idx="0"/>
            </p:cNvCxnSpPr>
            <p:nvPr/>
          </p:nvCxnSpPr>
          <p:spPr>
            <a:xfrm>
              <a:off x="3572516" y="4637436"/>
              <a:ext cx="461135" cy="372971"/>
            </a:xfrm>
            <a:prstGeom prst="bentConnector2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4" name="Connector: Elbow 93">
              <a:extLst>
                <a:ext uri="{FF2B5EF4-FFF2-40B4-BE49-F238E27FC236}">
                  <a16:creationId xmlns:a16="http://schemas.microsoft.com/office/drawing/2014/main" id="{27C8339B-05A3-D68D-65BD-523E7C18BEF7}"/>
                </a:ext>
              </a:extLst>
            </p:cNvPr>
            <p:cNvCxnSpPr>
              <a:stCxn id="57" idx="3"/>
              <a:endCxn id="82" idx="4"/>
            </p:cNvCxnSpPr>
            <p:nvPr/>
          </p:nvCxnSpPr>
          <p:spPr>
            <a:xfrm flipV="1">
              <a:off x="3572516" y="5406647"/>
              <a:ext cx="461135" cy="394488"/>
            </a:xfrm>
            <a:prstGeom prst="bentConnector2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EAA0138A-BCB6-BE03-1FE1-81E32C2F7AB7}"/>
                </a:ext>
              </a:extLst>
            </p:cNvPr>
            <p:cNvCxnSpPr>
              <a:stCxn id="56" idx="3"/>
              <a:endCxn id="82" idx="2"/>
            </p:cNvCxnSpPr>
            <p:nvPr/>
          </p:nvCxnSpPr>
          <p:spPr>
            <a:xfrm flipV="1">
              <a:off x="3585354" y="5208527"/>
              <a:ext cx="250177" cy="275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3" name="Straight Arrow Connector 102">
              <a:extLst>
                <a:ext uri="{FF2B5EF4-FFF2-40B4-BE49-F238E27FC236}">
                  <a16:creationId xmlns:a16="http://schemas.microsoft.com/office/drawing/2014/main" id="{5B7D448B-43D5-1255-D1F6-B92228DCFFC1}"/>
                </a:ext>
              </a:extLst>
            </p:cNvPr>
            <p:cNvCxnSpPr>
              <a:cxnSpLocks/>
              <a:stCxn id="82" idx="6"/>
              <a:endCxn id="4" idx="1"/>
            </p:cNvCxnSpPr>
            <p:nvPr/>
          </p:nvCxnSpPr>
          <p:spPr>
            <a:xfrm>
              <a:off x="4231771" y="5208527"/>
              <a:ext cx="698855" cy="255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16789A2C-3EB6-099A-A6E1-B547D4E93714}"/>
              </a:ext>
            </a:extLst>
          </p:cNvPr>
          <p:cNvSpPr txBox="1"/>
          <p:nvPr/>
        </p:nvSpPr>
        <p:spPr>
          <a:xfrm>
            <a:off x="4178771" y="4907839"/>
            <a:ext cx="76506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dirty="0"/>
              <a:t>Torque</a:t>
            </a:r>
            <a:endParaRPr lang="en-US" sz="1200" u="sng" dirty="0"/>
          </a:p>
        </p:txBody>
      </p:sp>
    </p:spTree>
    <p:extLst>
      <p:ext uri="{BB962C8B-B14F-4D97-AF65-F5344CB8AC3E}">
        <p14:creationId xmlns:p14="http://schemas.microsoft.com/office/powerpoint/2010/main" val="4223576855"/>
      </p:ext>
    </p:extLst>
  </p:cSld>
  <p:clrMapOvr>
    <a:masterClrMapping/>
  </p:clrMapOvr>
</p:sld>
</file>

<file path=ppt/theme/theme1.xml><?xml version="1.0" encoding="utf-8"?>
<a:theme xmlns:a="http://schemas.openxmlformats.org/drawingml/2006/main" name="FunkyShapesVTI">
  <a:themeElements>
    <a:clrScheme name="Custom 15">
      <a:dk1>
        <a:sysClr val="windowText" lastClr="000000"/>
      </a:dk1>
      <a:lt1>
        <a:sysClr val="window" lastClr="FFFFFF"/>
      </a:lt1>
      <a:dk2>
        <a:srgbClr val="2D2D2D"/>
      </a:dk2>
      <a:lt2>
        <a:srgbClr val="F3FFF8"/>
      </a:lt2>
      <a:accent1>
        <a:srgbClr val="FF80BD"/>
      </a:accent1>
      <a:accent2>
        <a:srgbClr val="1EB9D3"/>
      </a:accent2>
      <a:accent3>
        <a:srgbClr val="21C46B"/>
      </a:accent3>
      <a:accent4>
        <a:srgbClr val="EA9600"/>
      </a:accent4>
      <a:accent5>
        <a:srgbClr val="F43B56"/>
      </a:accent5>
      <a:accent6>
        <a:srgbClr val="4B56E8"/>
      </a:accent6>
      <a:hlink>
        <a:srgbClr val="8F61FF"/>
      </a:hlink>
      <a:folHlink>
        <a:srgbClr val="F900A0"/>
      </a:folHlink>
    </a:clrScheme>
    <a:fontScheme name="Source Sans Pro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yShapesVTI" id="{A7F40C41-3FB2-45B0-B0D6-DFB7FDD9B7AD}" vid="{C49381A0-09CD-46EE-B141-E2CDD87ABFE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1435</TotalTime>
  <Words>1008</Words>
  <Application>Microsoft Office PowerPoint</Application>
  <PresentationFormat>Widescreen</PresentationFormat>
  <Paragraphs>156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Aptos</vt:lpstr>
      <vt:lpstr>Arial</vt:lpstr>
      <vt:lpstr>Avenir Next LT Pro</vt:lpstr>
      <vt:lpstr>Cambria Math</vt:lpstr>
      <vt:lpstr>FunkyShapesVTI</vt:lpstr>
      <vt:lpstr>ME4030 Intro To PID Control</vt:lpstr>
      <vt:lpstr>Lesson Overview</vt:lpstr>
      <vt:lpstr>Description: This course provides an in-depth introduction to control systems engineering, focusing on modeling, analysis, and design techniques for linear feedback control systems.   Intended Audience: Senior level students in ME or EE.  Pre-requisites: ME 3050 (Modelling and Analysis of Dynamical Systems) or equivalent.  Required Materials: Course notes (available online) and access to simulations.  Suggested Materials: Nise, Norman S. Control systems engineering. John Wiley &amp; Sons, 2020.</vt:lpstr>
      <vt:lpstr>Quick Recap</vt:lpstr>
      <vt:lpstr>Learning Objectives</vt:lpstr>
      <vt:lpstr>Performance parameters (4 mins)</vt:lpstr>
      <vt:lpstr>Case Study: Driving a car</vt:lpstr>
      <vt:lpstr>Case Study: Driving a car</vt:lpstr>
      <vt:lpstr>Design a PID controller  (4 mins)</vt:lpstr>
      <vt:lpstr>Proportional Pete</vt:lpstr>
      <vt:lpstr>Derivative Dave and Pete</vt:lpstr>
      <vt:lpstr>Integral Ian, Dave and Pete</vt:lpstr>
      <vt:lpstr>Quiz</vt:lpstr>
      <vt:lpstr>Quiz Solution</vt:lpstr>
      <vt:lpstr>PID playground (5 mins)</vt:lpstr>
      <vt:lpstr>Discussions (2 mins)</vt:lpstr>
      <vt:lpstr>Discussions (2 mins)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Sriram Krishnamoorthy Shankara Naraya</dc:creator>
  <cp:lastModifiedBy>Sriram Krishnamoorthy Shankara Naraya</cp:lastModifiedBy>
  <cp:revision>27</cp:revision>
  <dcterms:created xsi:type="dcterms:W3CDTF">2024-11-21T00:08:57Z</dcterms:created>
  <dcterms:modified xsi:type="dcterms:W3CDTF">2024-12-05T15:16:35Z</dcterms:modified>
</cp:coreProperties>
</file>